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10287000" cx="18288000"/>
  <p:notesSz cx="6858000" cy="9144000"/>
  <p:embeddedFontLst>
    <p:embeddedFont>
      <p:font typeface="Roboto"/>
      <p:regular r:id="rId40"/>
      <p:bold r:id="rId41"/>
      <p:italic r:id="rId42"/>
      <p:boldItalic r:id="rId43"/>
    </p:embeddedFont>
    <p:embeddedFont>
      <p:font typeface="IBM Plex Serif"/>
      <p:regular r:id="rId44"/>
      <p:bold r:id="rId45"/>
      <p:italic r:id="rId46"/>
      <p:boldItalic r:id="rId47"/>
    </p:embeddedFont>
    <p:embeddedFont>
      <p:font typeface="Palanquin Dark"/>
      <p:regular r:id="rId48"/>
      <p:bold r:id="rId49"/>
    </p:embeddedFont>
    <p:embeddedFont>
      <p:font typeface="Alfa Slab On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40">
          <p15:clr>
            <a:srgbClr val="A4A3A4"/>
          </p15:clr>
        </p15:guide>
        <p15:guide id="2" pos="10896">
          <p15:clr>
            <a:srgbClr val="A4A3A4"/>
          </p15:clr>
        </p15:guide>
        <p15:guide id="3" orient="horz" pos="340">
          <p15:clr>
            <a:srgbClr val="9AA0A6"/>
          </p15:clr>
        </p15:guide>
        <p15:guide id="4" pos="624">
          <p15:clr>
            <a:srgbClr val="9AA0A6"/>
          </p15:clr>
        </p15:guide>
        <p15:guide id="5" orient="horz" pos="2243">
          <p15:clr>
            <a:srgbClr val="9AA0A6"/>
          </p15:clr>
        </p15:guide>
        <p15:guide id="6" pos="55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A56E4B-5FC1-4F97-9555-D2541C13B542}">
  <a:tblStyle styleId="{3DA56E4B-5FC1-4F97-9555-D2541C13B5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40" orient="horz"/>
        <p:guide pos="10896"/>
        <p:guide pos="340" orient="horz"/>
        <p:guide pos="624"/>
        <p:guide pos="2243" orient="horz"/>
        <p:guide pos="555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IBMPlexSerif-regular.fntdata"/><Relationship Id="rId43" Type="http://schemas.openxmlformats.org/officeDocument/2006/relationships/font" Target="fonts/Roboto-boldItalic.fntdata"/><Relationship Id="rId46" Type="http://schemas.openxmlformats.org/officeDocument/2006/relationships/font" Target="fonts/IBMPlexSerif-italic.fntdata"/><Relationship Id="rId45" Type="http://schemas.openxmlformats.org/officeDocument/2006/relationships/font" Target="fonts/IBMPlexSerif-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alanquinDark-regular.fntdata"/><Relationship Id="rId47" Type="http://schemas.openxmlformats.org/officeDocument/2006/relationships/font" Target="fonts/IBMPlexSerif-boldItalic.fntdata"/><Relationship Id="rId49" Type="http://schemas.openxmlformats.org/officeDocument/2006/relationships/font" Target="fonts/PalanquinDark-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AlfaSlabOn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Good morning everyone thank you for your time today. My name is Rahul Prakash and we are the team representing Rice. Today we’ll be delivering our presentation that won our room at the 2023 SABR Analytics Conference where Ms. Gelles was one of our judges and we’ll be talking about the impact of incorrectly called ball and strikes on the final score of a few select games.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ddfd07ab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ddfd07ab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ddfd07abf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ddfd07abf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dfd07abf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dfd07abf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ddfd07abf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ddfd07abf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6e5983c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6e5983c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dfd07abf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ddfd07abf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Jacob</a:t>
            </a:r>
            <a:endParaRPr>
              <a:highlight>
                <a:schemeClr val="accent4"/>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ddfd07abf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ddfd07abf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Jacob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673ad55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673ad55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Jacob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673ad55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673ad55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Jacob</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dfd07abf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dfd07abf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Jacob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1af1094d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1af1094d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I’d first like to give a brief structure of our presentation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176cf28b58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176cf28b58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ddfd07ab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ddfd07ab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dfd07ab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dfd07ab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ddfd07abf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ddfd07abf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ddfd07abf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ddfd07abf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ddfd07abf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ddfd07abf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ddfd07ab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ddfd07ab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ddfd07abf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ddfd07abf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ddfd07abf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ddfd07abf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Calvin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6e5983c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6e5983c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ddfd07ab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ddfd07ab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Rahul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f6ce25de1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f6ce25de1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ru"/>
              <a:t>doesn’t factor in in game strategy decisions, like if a pitcher decides to walk a batter</a:t>
            </a:r>
            <a:endParaRPr/>
          </a:p>
          <a:p>
            <a:pPr indent="0" lvl="0" marL="0" rtl="0" algn="l">
              <a:spcBef>
                <a:spcPts val="0"/>
              </a:spcBef>
              <a:spcAft>
                <a:spcPts val="0"/>
              </a:spcAft>
              <a:buNone/>
            </a:pPr>
            <a:r>
              <a:rPr lang="ru"/>
              <a:t>walk off: home time takes the lead in the bottom of the 9th so we don’t play the last inning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ddfd07abf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ddfd07abf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6ce25de1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6ce25de1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 ball called a strike on a full count with 2 outs is a lot more influential than if theres no outs or the count is 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f6f98634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f6f98634a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blank slide for questions (can also put title slide here once it is finished)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af1094d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af1094d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Rahul – </a:t>
            </a:r>
            <a:r>
              <a:rPr lang="ru"/>
              <a:t>pitch tracking data → verify whether pitch should be called a ball or strike → 9.3 → goal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dfd07ab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dfd07ab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Rahul</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2 objectives</a:t>
            </a:r>
            <a:endParaRPr/>
          </a:p>
          <a:p>
            <a:pPr indent="0" lvl="0" marL="0" rtl="0" algn="l">
              <a:spcBef>
                <a:spcPts val="0"/>
              </a:spcBef>
              <a:spcAft>
                <a:spcPts val="0"/>
              </a:spcAft>
              <a:buNone/>
            </a:pPr>
            <a:r>
              <a:rPr lang="ru"/>
              <a:t>single call</a:t>
            </a:r>
            <a:endParaRPr/>
          </a:p>
          <a:p>
            <a:pPr indent="0" lvl="0" marL="0" rtl="0" algn="l">
              <a:spcBef>
                <a:spcPts val="0"/>
              </a:spcBef>
              <a:spcAft>
                <a:spcPts val="0"/>
              </a:spcAft>
              <a:buNone/>
            </a:pPr>
            <a:r>
              <a:rPr lang="ru"/>
              <a:t>multiple realities from reversing multiple calls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dfd07ab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dfd07ab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Pat Hoberg called perfect game in game 2 of world series where the Astros won - name you might be familiar with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6e5983c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6e5983c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dfd07abf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dfd07abf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ddfd07abf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dfd07abf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Jeff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24000"/>
              <a:buNone/>
              <a:defRPr sz="24000"/>
            </a:lvl1pPr>
            <a:lvl2pPr lvl="1" rtl="0" algn="ctr">
              <a:spcBef>
                <a:spcPts val="0"/>
              </a:spcBef>
              <a:spcAft>
                <a:spcPts val="0"/>
              </a:spcAft>
              <a:buSzPts val="24000"/>
              <a:buNone/>
              <a:defRPr sz="24000"/>
            </a:lvl2pPr>
            <a:lvl3pPr lvl="2" rtl="0" algn="ctr">
              <a:spcBef>
                <a:spcPts val="0"/>
              </a:spcBef>
              <a:spcAft>
                <a:spcPts val="0"/>
              </a:spcAft>
              <a:buSzPts val="24000"/>
              <a:buNone/>
              <a:defRPr sz="24000"/>
            </a:lvl3pPr>
            <a:lvl4pPr lvl="3" rtl="0" algn="ctr">
              <a:spcBef>
                <a:spcPts val="0"/>
              </a:spcBef>
              <a:spcAft>
                <a:spcPts val="0"/>
              </a:spcAft>
              <a:buSzPts val="24000"/>
              <a:buNone/>
              <a:defRPr sz="24000"/>
            </a:lvl4pPr>
            <a:lvl5pPr lvl="4" rtl="0" algn="ctr">
              <a:spcBef>
                <a:spcPts val="0"/>
              </a:spcBef>
              <a:spcAft>
                <a:spcPts val="0"/>
              </a:spcAft>
              <a:buSzPts val="24000"/>
              <a:buNone/>
              <a:defRPr sz="24000"/>
            </a:lvl5pPr>
            <a:lvl6pPr lvl="5" rtl="0" algn="ctr">
              <a:spcBef>
                <a:spcPts val="0"/>
              </a:spcBef>
              <a:spcAft>
                <a:spcPts val="0"/>
              </a:spcAft>
              <a:buSzPts val="24000"/>
              <a:buNone/>
              <a:defRPr sz="24000"/>
            </a:lvl6pPr>
            <a:lvl7pPr lvl="6" rtl="0" algn="ctr">
              <a:spcBef>
                <a:spcPts val="0"/>
              </a:spcBef>
              <a:spcAft>
                <a:spcPts val="0"/>
              </a:spcAft>
              <a:buSzPts val="24000"/>
              <a:buNone/>
              <a:defRPr sz="24000"/>
            </a:lvl7pPr>
            <a:lvl8pPr lvl="7" rtl="0" algn="ctr">
              <a:spcBef>
                <a:spcPts val="0"/>
              </a:spcBef>
              <a:spcAft>
                <a:spcPts val="0"/>
              </a:spcAft>
              <a:buSzPts val="24000"/>
              <a:buNone/>
              <a:defRPr sz="24000"/>
            </a:lvl8pPr>
            <a:lvl9pPr lvl="8" rtl="0"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rtl="0" algn="ctr">
              <a:spcBef>
                <a:spcPts val="0"/>
              </a:spcBef>
              <a:spcAft>
                <a:spcPts val="0"/>
              </a:spcAft>
              <a:buSzPts val="3600"/>
              <a:buChar char="●"/>
              <a:defRPr/>
            </a:lvl1pPr>
            <a:lvl2pPr indent="-406400" lvl="1" marL="914400" rtl="0" algn="ctr">
              <a:spcBef>
                <a:spcPts val="0"/>
              </a:spcBef>
              <a:spcAft>
                <a:spcPts val="0"/>
              </a:spcAft>
              <a:buSzPts val="2800"/>
              <a:buChar char="○"/>
              <a:defRPr/>
            </a:lvl2pPr>
            <a:lvl3pPr indent="-406400" lvl="2" marL="1371600" rtl="0" algn="ctr">
              <a:spcBef>
                <a:spcPts val="0"/>
              </a:spcBef>
              <a:spcAft>
                <a:spcPts val="0"/>
              </a:spcAft>
              <a:buSzPts val="2800"/>
              <a:buChar char="■"/>
              <a:defRPr/>
            </a:lvl3pPr>
            <a:lvl4pPr indent="-406400" lvl="3" marL="1828800" rtl="0" algn="ctr">
              <a:spcBef>
                <a:spcPts val="0"/>
              </a:spcBef>
              <a:spcAft>
                <a:spcPts val="0"/>
              </a:spcAft>
              <a:buSzPts val="2800"/>
              <a:buChar char="●"/>
              <a:defRPr/>
            </a:lvl4pPr>
            <a:lvl5pPr indent="-406400" lvl="4" marL="2286000" rtl="0" algn="ctr">
              <a:spcBef>
                <a:spcPts val="0"/>
              </a:spcBef>
              <a:spcAft>
                <a:spcPts val="0"/>
              </a:spcAft>
              <a:buSzPts val="2800"/>
              <a:buChar char="○"/>
              <a:defRPr/>
            </a:lvl5pPr>
            <a:lvl6pPr indent="-406400" lvl="5" marL="2743200" rtl="0" algn="ctr">
              <a:spcBef>
                <a:spcPts val="0"/>
              </a:spcBef>
              <a:spcAft>
                <a:spcPts val="0"/>
              </a:spcAft>
              <a:buSzPts val="2800"/>
              <a:buChar char="■"/>
              <a:defRPr/>
            </a:lvl6pPr>
            <a:lvl7pPr indent="-406400" lvl="6" marL="3200400" rtl="0" algn="ctr">
              <a:spcBef>
                <a:spcPts val="0"/>
              </a:spcBef>
              <a:spcAft>
                <a:spcPts val="0"/>
              </a:spcAft>
              <a:buSzPts val="2800"/>
              <a:buChar char="●"/>
              <a:defRPr/>
            </a:lvl7pPr>
            <a:lvl8pPr indent="-406400" lvl="7" marL="3657600" rtl="0" algn="ctr">
              <a:spcBef>
                <a:spcPts val="0"/>
              </a:spcBef>
              <a:spcAft>
                <a:spcPts val="0"/>
              </a:spcAft>
              <a:buSzPts val="2800"/>
              <a:buChar char="○"/>
              <a:defRPr/>
            </a:lvl8pPr>
            <a:lvl9pPr indent="-406400" lvl="8" marL="4114800" rtl="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rtl="0">
              <a:spcBef>
                <a:spcPts val="0"/>
              </a:spcBef>
              <a:spcAft>
                <a:spcPts val="0"/>
              </a:spcAft>
              <a:buSzPts val="36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rtl="0">
              <a:spcBef>
                <a:spcPts val="0"/>
              </a:spcBef>
              <a:spcAft>
                <a:spcPts val="0"/>
              </a:spcAft>
              <a:buSzPts val="2800"/>
              <a:buChar char="●"/>
              <a:defRPr sz="28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rtl="0">
              <a:spcBef>
                <a:spcPts val="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rtl="0">
              <a:spcBef>
                <a:spcPts val="0"/>
              </a:spcBef>
              <a:spcAft>
                <a:spcPts val="0"/>
              </a:spcAft>
              <a:buSzPts val="9600"/>
              <a:buNone/>
              <a:defRPr sz="96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rtl="0" algn="ctr">
              <a:spcBef>
                <a:spcPts val="0"/>
              </a:spcBef>
              <a:spcAft>
                <a:spcPts val="0"/>
              </a:spcAft>
              <a:buSzPts val="8400"/>
              <a:buNone/>
              <a:defRPr sz="84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rtl="0">
              <a:spcBef>
                <a:spcPts val="0"/>
              </a:spcBef>
              <a:spcAft>
                <a:spcPts val="0"/>
              </a:spcAft>
              <a:buSzPts val="3600"/>
              <a:buChar char="●"/>
              <a:defRPr/>
            </a:lvl1pPr>
            <a:lvl2pPr indent="-406400" lvl="1" marL="914400" rtl="0">
              <a:spcBef>
                <a:spcPts val="0"/>
              </a:spcBef>
              <a:spcAft>
                <a:spcPts val="0"/>
              </a:spcAft>
              <a:buSzPts val="2800"/>
              <a:buChar char="○"/>
              <a:defRPr/>
            </a:lvl2pPr>
            <a:lvl3pPr indent="-406400" lvl="2" marL="1371600" rtl="0">
              <a:spcBef>
                <a:spcPts val="0"/>
              </a:spcBef>
              <a:spcAft>
                <a:spcPts val="0"/>
              </a:spcAft>
              <a:buSzPts val="2800"/>
              <a:buChar char="■"/>
              <a:defRPr/>
            </a:lvl3pPr>
            <a:lvl4pPr indent="-406400" lvl="3" marL="1828800" rtl="0">
              <a:spcBef>
                <a:spcPts val="0"/>
              </a:spcBef>
              <a:spcAft>
                <a:spcPts val="0"/>
              </a:spcAft>
              <a:buSzPts val="2800"/>
              <a:buChar char="●"/>
              <a:defRPr/>
            </a:lvl4pPr>
            <a:lvl5pPr indent="-406400" lvl="4" marL="2286000" rtl="0">
              <a:spcBef>
                <a:spcPts val="0"/>
              </a:spcBef>
              <a:spcAft>
                <a:spcPts val="0"/>
              </a:spcAft>
              <a:buSzPts val="2800"/>
              <a:buChar char="○"/>
              <a:defRPr/>
            </a:lvl5pPr>
            <a:lvl6pPr indent="-406400" lvl="5" marL="2743200" rtl="0">
              <a:spcBef>
                <a:spcPts val="0"/>
              </a:spcBef>
              <a:spcAft>
                <a:spcPts val="0"/>
              </a:spcAft>
              <a:buSzPts val="2800"/>
              <a:buChar char="■"/>
              <a:defRPr/>
            </a:lvl6pPr>
            <a:lvl7pPr indent="-406400" lvl="6" marL="3200400" rtl="0">
              <a:spcBef>
                <a:spcPts val="0"/>
              </a:spcBef>
              <a:spcAft>
                <a:spcPts val="0"/>
              </a:spcAft>
              <a:buSzPts val="2800"/>
              <a:buChar char="●"/>
              <a:defRPr/>
            </a:lvl7pPr>
            <a:lvl8pPr indent="-406400" lvl="7" marL="3657600" rtl="0">
              <a:spcBef>
                <a:spcPts val="0"/>
              </a:spcBef>
              <a:spcAft>
                <a:spcPts val="0"/>
              </a:spcAft>
              <a:buSzPts val="2800"/>
              <a:buChar char="○"/>
              <a:defRPr/>
            </a:lvl8pPr>
            <a:lvl9pPr indent="-406400" lvl="8" marL="4114800" rtl="0">
              <a:spcBef>
                <a:spcPts val="0"/>
              </a:spcBef>
              <a:spcAft>
                <a:spcPts val="0"/>
              </a:spcAft>
              <a:buSzPts val="2800"/>
              <a:buChar char="■"/>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rtl="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7376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rtl="0">
              <a:spcBef>
                <a:spcPts val="0"/>
              </a:spcBef>
              <a:spcAft>
                <a:spcPts val="0"/>
              </a:spcAft>
              <a:buClr>
                <a:schemeClr val="dk1"/>
              </a:buClr>
              <a:buSzPts val="5600"/>
              <a:buNone/>
              <a:defRPr sz="5600">
                <a:solidFill>
                  <a:schemeClr val="dk1"/>
                </a:solidFill>
              </a:defRPr>
            </a:lvl1pPr>
            <a:lvl2pPr lvl="1" rtl="0">
              <a:spcBef>
                <a:spcPts val="0"/>
              </a:spcBef>
              <a:spcAft>
                <a:spcPts val="0"/>
              </a:spcAft>
              <a:buClr>
                <a:schemeClr val="dk1"/>
              </a:buClr>
              <a:buSzPts val="5600"/>
              <a:buNone/>
              <a:defRPr sz="5600">
                <a:solidFill>
                  <a:schemeClr val="dk1"/>
                </a:solidFill>
              </a:defRPr>
            </a:lvl2pPr>
            <a:lvl3pPr lvl="2" rtl="0">
              <a:spcBef>
                <a:spcPts val="0"/>
              </a:spcBef>
              <a:spcAft>
                <a:spcPts val="0"/>
              </a:spcAft>
              <a:buClr>
                <a:schemeClr val="dk1"/>
              </a:buClr>
              <a:buSzPts val="5600"/>
              <a:buNone/>
              <a:defRPr sz="5600">
                <a:solidFill>
                  <a:schemeClr val="dk1"/>
                </a:solidFill>
              </a:defRPr>
            </a:lvl3pPr>
            <a:lvl4pPr lvl="3" rtl="0">
              <a:spcBef>
                <a:spcPts val="0"/>
              </a:spcBef>
              <a:spcAft>
                <a:spcPts val="0"/>
              </a:spcAft>
              <a:buClr>
                <a:schemeClr val="dk1"/>
              </a:buClr>
              <a:buSzPts val="5600"/>
              <a:buNone/>
              <a:defRPr sz="5600">
                <a:solidFill>
                  <a:schemeClr val="dk1"/>
                </a:solidFill>
              </a:defRPr>
            </a:lvl4pPr>
            <a:lvl5pPr lvl="4" rtl="0">
              <a:spcBef>
                <a:spcPts val="0"/>
              </a:spcBef>
              <a:spcAft>
                <a:spcPts val="0"/>
              </a:spcAft>
              <a:buClr>
                <a:schemeClr val="dk1"/>
              </a:buClr>
              <a:buSzPts val="5600"/>
              <a:buNone/>
              <a:defRPr sz="5600">
                <a:solidFill>
                  <a:schemeClr val="dk1"/>
                </a:solidFill>
              </a:defRPr>
            </a:lvl5pPr>
            <a:lvl6pPr lvl="5" rtl="0">
              <a:spcBef>
                <a:spcPts val="0"/>
              </a:spcBef>
              <a:spcAft>
                <a:spcPts val="0"/>
              </a:spcAft>
              <a:buClr>
                <a:schemeClr val="dk1"/>
              </a:buClr>
              <a:buSzPts val="5600"/>
              <a:buNone/>
              <a:defRPr sz="5600">
                <a:solidFill>
                  <a:schemeClr val="dk1"/>
                </a:solidFill>
              </a:defRPr>
            </a:lvl6pPr>
            <a:lvl7pPr lvl="6" rtl="0">
              <a:spcBef>
                <a:spcPts val="0"/>
              </a:spcBef>
              <a:spcAft>
                <a:spcPts val="0"/>
              </a:spcAft>
              <a:buClr>
                <a:schemeClr val="dk1"/>
              </a:buClr>
              <a:buSzPts val="5600"/>
              <a:buNone/>
              <a:defRPr sz="5600">
                <a:solidFill>
                  <a:schemeClr val="dk1"/>
                </a:solidFill>
              </a:defRPr>
            </a:lvl7pPr>
            <a:lvl8pPr lvl="7" rtl="0">
              <a:spcBef>
                <a:spcPts val="0"/>
              </a:spcBef>
              <a:spcAft>
                <a:spcPts val="0"/>
              </a:spcAft>
              <a:buClr>
                <a:schemeClr val="dk1"/>
              </a:buClr>
              <a:buSzPts val="5600"/>
              <a:buNone/>
              <a:defRPr sz="5600">
                <a:solidFill>
                  <a:schemeClr val="dk1"/>
                </a:solidFill>
              </a:defRPr>
            </a:lvl8pPr>
            <a:lvl9pPr lvl="8" rtl="0">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rtl="0">
              <a:lnSpc>
                <a:spcPct val="115000"/>
              </a:lnSpc>
              <a:spcBef>
                <a:spcPts val="0"/>
              </a:spcBef>
              <a:spcAft>
                <a:spcPts val="0"/>
              </a:spcAft>
              <a:buClr>
                <a:schemeClr val="dk2"/>
              </a:buClr>
              <a:buSzPts val="3600"/>
              <a:buChar char="●"/>
              <a:defRPr sz="3600">
                <a:solidFill>
                  <a:schemeClr val="dk2"/>
                </a:solidFill>
              </a:defRPr>
            </a:lvl1pPr>
            <a:lvl2pPr indent="-406400" lvl="1" marL="914400" rtl="0">
              <a:lnSpc>
                <a:spcPct val="115000"/>
              </a:lnSpc>
              <a:spcBef>
                <a:spcPts val="0"/>
              </a:spcBef>
              <a:spcAft>
                <a:spcPts val="0"/>
              </a:spcAft>
              <a:buClr>
                <a:schemeClr val="dk2"/>
              </a:buClr>
              <a:buSzPts val="2800"/>
              <a:buChar char="○"/>
              <a:defRPr sz="2800">
                <a:solidFill>
                  <a:schemeClr val="dk2"/>
                </a:solidFill>
              </a:defRPr>
            </a:lvl2pPr>
            <a:lvl3pPr indent="-406400" lvl="2" marL="1371600" rtl="0">
              <a:lnSpc>
                <a:spcPct val="115000"/>
              </a:lnSpc>
              <a:spcBef>
                <a:spcPts val="0"/>
              </a:spcBef>
              <a:spcAft>
                <a:spcPts val="0"/>
              </a:spcAft>
              <a:buClr>
                <a:schemeClr val="dk2"/>
              </a:buClr>
              <a:buSzPts val="2800"/>
              <a:buChar char="■"/>
              <a:defRPr sz="2800">
                <a:solidFill>
                  <a:schemeClr val="dk2"/>
                </a:solidFill>
              </a:defRPr>
            </a:lvl3pPr>
            <a:lvl4pPr indent="-406400" lvl="3" marL="1828800" rtl="0">
              <a:lnSpc>
                <a:spcPct val="115000"/>
              </a:lnSpc>
              <a:spcBef>
                <a:spcPts val="0"/>
              </a:spcBef>
              <a:spcAft>
                <a:spcPts val="0"/>
              </a:spcAft>
              <a:buClr>
                <a:schemeClr val="dk2"/>
              </a:buClr>
              <a:buSzPts val="2800"/>
              <a:buChar char="●"/>
              <a:defRPr sz="2800">
                <a:solidFill>
                  <a:schemeClr val="dk2"/>
                </a:solidFill>
              </a:defRPr>
            </a:lvl4pPr>
            <a:lvl5pPr indent="-406400" lvl="4" marL="2286000" rtl="0">
              <a:lnSpc>
                <a:spcPct val="115000"/>
              </a:lnSpc>
              <a:spcBef>
                <a:spcPts val="0"/>
              </a:spcBef>
              <a:spcAft>
                <a:spcPts val="0"/>
              </a:spcAft>
              <a:buClr>
                <a:schemeClr val="dk2"/>
              </a:buClr>
              <a:buSzPts val="2800"/>
              <a:buChar char="○"/>
              <a:defRPr sz="2800">
                <a:solidFill>
                  <a:schemeClr val="dk2"/>
                </a:solidFill>
              </a:defRPr>
            </a:lvl5pPr>
            <a:lvl6pPr indent="-406400" lvl="5" marL="2743200" rtl="0">
              <a:lnSpc>
                <a:spcPct val="115000"/>
              </a:lnSpc>
              <a:spcBef>
                <a:spcPts val="0"/>
              </a:spcBef>
              <a:spcAft>
                <a:spcPts val="0"/>
              </a:spcAft>
              <a:buClr>
                <a:schemeClr val="dk2"/>
              </a:buClr>
              <a:buSzPts val="2800"/>
              <a:buChar char="■"/>
              <a:defRPr sz="2800">
                <a:solidFill>
                  <a:schemeClr val="dk2"/>
                </a:solidFill>
              </a:defRPr>
            </a:lvl6pPr>
            <a:lvl7pPr indent="-406400" lvl="6" marL="3200400" rtl="0">
              <a:lnSpc>
                <a:spcPct val="115000"/>
              </a:lnSpc>
              <a:spcBef>
                <a:spcPts val="0"/>
              </a:spcBef>
              <a:spcAft>
                <a:spcPts val="0"/>
              </a:spcAft>
              <a:buClr>
                <a:schemeClr val="dk2"/>
              </a:buClr>
              <a:buSzPts val="2800"/>
              <a:buChar char="●"/>
              <a:defRPr sz="2800">
                <a:solidFill>
                  <a:schemeClr val="dk2"/>
                </a:solidFill>
              </a:defRPr>
            </a:lvl7pPr>
            <a:lvl8pPr indent="-406400" lvl="7" marL="3657600" rtl="0">
              <a:lnSpc>
                <a:spcPct val="115000"/>
              </a:lnSpc>
              <a:spcBef>
                <a:spcPts val="0"/>
              </a:spcBef>
              <a:spcAft>
                <a:spcPts val="0"/>
              </a:spcAft>
              <a:buClr>
                <a:schemeClr val="dk2"/>
              </a:buClr>
              <a:buSzPts val="2800"/>
              <a:buChar char="○"/>
              <a:defRPr sz="2800">
                <a:solidFill>
                  <a:schemeClr val="dk2"/>
                </a:solidFill>
              </a:defRPr>
            </a:lvl8pPr>
            <a:lvl9pPr indent="-406400" lvl="8" marL="4114800" rtl="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rtl="0" algn="r">
              <a:buNone/>
              <a:defRPr sz="2000">
                <a:solidFill>
                  <a:schemeClr val="dk2"/>
                </a:solidFill>
              </a:defRPr>
            </a:lvl1pPr>
            <a:lvl2pPr lvl="1" rtl="0" algn="r">
              <a:buNone/>
              <a:defRPr sz="2000">
                <a:solidFill>
                  <a:schemeClr val="dk2"/>
                </a:solidFill>
              </a:defRPr>
            </a:lvl2pPr>
            <a:lvl3pPr lvl="2" rtl="0" algn="r">
              <a:buNone/>
              <a:defRPr sz="2000">
                <a:solidFill>
                  <a:schemeClr val="dk2"/>
                </a:solidFill>
              </a:defRPr>
            </a:lvl3pPr>
            <a:lvl4pPr lvl="3" rtl="0" algn="r">
              <a:buNone/>
              <a:defRPr sz="2000">
                <a:solidFill>
                  <a:schemeClr val="dk2"/>
                </a:solidFill>
              </a:defRPr>
            </a:lvl4pPr>
            <a:lvl5pPr lvl="4" rtl="0" algn="r">
              <a:buNone/>
              <a:defRPr sz="2000">
                <a:solidFill>
                  <a:schemeClr val="dk2"/>
                </a:solidFill>
              </a:defRPr>
            </a:lvl5pPr>
            <a:lvl6pPr lvl="5" rtl="0" algn="r">
              <a:buNone/>
              <a:defRPr sz="2000">
                <a:solidFill>
                  <a:schemeClr val="dk2"/>
                </a:solidFill>
              </a:defRPr>
            </a:lvl6pPr>
            <a:lvl7pPr lvl="6" rtl="0" algn="r">
              <a:buNone/>
              <a:defRPr sz="2000">
                <a:solidFill>
                  <a:schemeClr val="dk2"/>
                </a:solidFill>
              </a:defRPr>
            </a:lvl7pPr>
            <a:lvl8pPr lvl="7" rtl="0" algn="r">
              <a:buNone/>
              <a:defRPr sz="2000">
                <a:solidFill>
                  <a:schemeClr val="dk2"/>
                </a:solidFill>
              </a:defRPr>
            </a:lvl8pPr>
            <a:lvl9pPr lvl="8" rtl="0" algn="r">
              <a:buNone/>
              <a:defRPr sz="2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613450" y="3234163"/>
            <a:ext cx="9803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5000">
                <a:solidFill>
                  <a:srgbClr val="FFFFFF"/>
                </a:solidFill>
                <a:latin typeface="Alfa Slab One"/>
                <a:ea typeface="Alfa Slab One"/>
                <a:cs typeface="Alfa Slab One"/>
                <a:sym typeface="Alfa Slab One"/>
              </a:rPr>
              <a:t>The Perfect Umpire: A Weighted Simulation of Alternate Realities</a:t>
            </a:r>
            <a:endParaRPr sz="5000">
              <a:solidFill>
                <a:srgbClr val="FFFFFF"/>
              </a:solidFill>
              <a:latin typeface="Alfa Slab One"/>
              <a:ea typeface="Alfa Slab One"/>
              <a:cs typeface="Alfa Slab One"/>
              <a:sym typeface="Alfa Slab One"/>
            </a:endParaRPr>
          </a:p>
        </p:txBody>
      </p:sp>
      <p:sp>
        <p:nvSpPr>
          <p:cNvPr id="55" name="Google Shape;55;p13"/>
          <p:cNvSpPr txBox="1"/>
          <p:nvPr/>
        </p:nvSpPr>
        <p:spPr>
          <a:xfrm>
            <a:off x="990000" y="518611"/>
            <a:ext cx="264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56" name="Google Shape;56;p13"/>
          <p:cNvSpPr txBox="1"/>
          <p:nvPr/>
        </p:nvSpPr>
        <p:spPr>
          <a:xfrm>
            <a:off x="14095675" y="518600"/>
            <a:ext cx="3202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57" name="Google Shape;57;p13"/>
          <p:cNvSpPr txBox="1"/>
          <p:nvPr/>
        </p:nvSpPr>
        <p:spPr>
          <a:xfrm>
            <a:off x="613450" y="7796850"/>
            <a:ext cx="142095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900">
                <a:solidFill>
                  <a:srgbClr val="FFFFFF"/>
                </a:solidFill>
              </a:rPr>
              <a:t>2023 SABR Diamond Dollars Case Competition</a:t>
            </a:r>
            <a:endParaRPr sz="2900">
              <a:solidFill>
                <a:srgbClr val="FFFFFF"/>
              </a:solidFill>
            </a:endParaRPr>
          </a:p>
          <a:p>
            <a:pPr indent="0" lvl="0" marL="0" rtl="0" algn="l">
              <a:spcBef>
                <a:spcPts val="0"/>
              </a:spcBef>
              <a:spcAft>
                <a:spcPts val="0"/>
              </a:spcAft>
              <a:buNone/>
            </a:pPr>
            <a:r>
              <a:rPr lang="ru" sz="2900">
                <a:solidFill>
                  <a:srgbClr val="FFFFFF"/>
                </a:solidFill>
              </a:rPr>
              <a:t>March 10, 2023</a:t>
            </a:r>
            <a:endParaRPr sz="2900">
              <a:solidFill>
                <a:srgbClr val="FFFFFF"/>
              </a:solidFill>
            </a:endParaRPr>
          </a:p>
          <a:p>
            <a:pPr indent="0" lvl="0" marL="0" rtl="0" algn="l">
              <a:spcBef>
                <a:spcPts val="0"/>
              </a:spcBef>
              <a:spcAft>
                <a:spcPts val="0"/>
              </a:spcAft>
              <a:buNone/>
            </a:pPr>
            <a:r>
              <a:rPr lang="ru" sz="2900">
                <a:solidFill>
                  <a:srgbClr val="FFFFFF"/>
                </a:solidFill>
              </a:rPr>
              <a:t>Rice University</a:t>
            </a:r>
            <a:endParaRPr sz="2900">
              <a:solidFill>
                <a:srgbClr val="FFFFFF"/>
              </a:solidFill>
            </a:endParaRPr>
          </a:p>
          <a:p>
            <a:pPr indent="0" lvl="0" marL="0" rtl="0" algn="l">
              <a:spcBef>
                <a:spcPts val="0"/>
              </a:spcBef>
              <a:spcAft>
                <a:spcPts val="0"/>
              </a:spcAft>
              <a:buNone/>
            </a:pPr>
            <a:r>
              <a:rPr lang="ru" sz="2900">
                <a:solidFill>
                  <a:srgbClr val="FFFFFF"/>
                </a:solidFill>
              </a:rPr>
              <a:t>Jeffrey Brover, </a:t>
            </a:r>
            <a:r>
              <a:rPr lang="ru" sz="2900">
                <a:solidFill>
                  <a:schemeClr val="lt1"/>
                </a:solidFill>
              </a:rPr>
              <a:t>Calvin Aberg, </a:t>
            </a:r>
            <a:r>
              <a:rPr lang="ru" sz="2900">
                <a:solidFill>
                  <a:srgbClr val="FFFFFF"/>
                </a:solidFill>
              </a:rPr>
              <a:t>Jacob Hahn</a:t>
            </a:r>
            <a:r>
              <a:rPr lang="ru" sz="2900">
                <a:solidFill>
                  <a:schemeClr val="lt1"/>
                </a:solidFill>
              </a:rPr>
              <a:t>, Aya Nadalin, </a:t>
            </a:r>
            <a:r>
              <a:rPr lang="ru" sz="2900">
                <a:solidFill>
                  <a:srgbClr val="FFFFFF"/>
                </a:solidFill>
              </a:rPr>
              <a:t>Rahul Prakash</a:t>
            </a:r>
            <a:endParaRPr sz="2900">
              <a:solidFill>
                <a:srgbClr val="FFFFFF"/>
              </a:solidFill>
            </a:endParaRPr>
          </a:p>
          <a:p>
            <a:pPr indent="0" lvl="0" marL="0" rtl="0" algn="l">
              <a:spcBef>
                <a:spcPts val="0"/>
              </a:spcBef>
              <a:spcAft>
                <a:spcPts val="0"/>
              </a:spcAft>
              <a:buClr>
                <a:schemeClr val="dk1"/>
              </a:buClr>
              <a:buSzPts val="1100"/>
              <a:buFont typeface="Arial"/>
              <a:buNone/>
            </a:pPr>
            <a:r>
              <a:t/>
            </a:r>
            <a:endParaRPr sz="3100">
              <a:solidFill>
                <a:srgbClr val="FFFFFF"/>
              </a:solidFill>
              <a:latin typeface="IBM Plex Serif"/>
              <a:ea typeface="IBM Plex Serif"/>
              <a:cs typeface="IBM Plex Serif"/>
              <a:sym typeface="IBM Plex Serif"/>
            </a:endParaRPr>
          </a:p>
          <a:p>
            <a:pPr indent="0" lvl="0" marL="0" rtl="0" algn="l">
              <a:spcBef>
                <a:spcPts val="0"/>
              </a:spcBef>
              <a:spcAft>
                <a:spcPts val="0"/>
              </a:spcAft>
              <a:buNone/>
            </a:pPr>
            <a:r>
              <a:t/>
            </a:r>
            <a:endParaRPr sz="3100">
              <a:solidFill>
                <a:srgbClr val="FFFFFF"/>
              </a:solidFill>
              <a:latin typeface="IBM Plex Serif"/>
              <a:ea typeface="IBM Plex Serif"/>
              <a:cs typeface="IBM Plex Serif"/>
              <a:sym typeface="IBM Plex Serif"/>
            </a:endParaRPr>
          </a:p>
        </p:txBody>
      </p:sp>
      <p:pic>
        <p:nvPicPr>
          <p:cNvPr id="58" name="Google Shape;58;p13"/>
          <p:cNvPicPr preferRelativeResize="0"/>
          <p:nvPr/>
        </p:nvPicPr>
        <p:blipFill>
          <a:blip r:embed="rId3">
            <a:alphaModFix/>
          </a:blip>
          <a:stretch>
            <a:fillRect/>
          </a:stretch>
        </p:blipFill>
        <p:spPr>
          <a:xfrm>
            <a:off x="10557550" y="2668038"/>
            <a:ext cx="7077074" cy="3980837"/>
          </a:xfrm>
          <a:prstGeom prst="rect">
            <a:avLst/>
          </a:prstGeom>
          <a:noFill/>
          <a:ln>
            <a:noFill/>
          </a:ln>
        </p:spPr>
      </p:pic>
      <p:pic>
        <p:nvPicPr>
          <p:cNvPr id="59" name="Google Shape;59;p13"/>
          <p:cNvPicPr preferRelativeResize="0"/>
          <p:nvPr/>
        </p:nvPicPr>
        <p:blipFill>
          <a:blip r:embed="rId4">
            <a:alphaModFix/>
          </a:blip>
          <a:stretch>
            <a:fillRect/>
          </a:stretch>
        </p:blipFill>
        <p:spPr>
          <a:xfrm>
            <a:off x="9361950" y="338276"/>
            <a:ext cx="8272674" cy="118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160400" y="890050"/>
            <a:ext cx="18288000" cy="13677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ru" sz="4600">
                <a:solidFill>
                  <a:schemeClr val="lt1"/>
                </a:solidFill>
                <a:latin typeface="Alfa Slab One"/>
                <a:ea typeface="Alfa Slab One"/>
                <a:cs typeface="Alfa Slab One"/>
                <a:sym typeface="Alfa Slab One"/>
              </a:rPr>
              <a:t>Step 2: Generate Transition Probability and Runs Matrix</a:t>
            </a:r>
            <a:endParaRPr sz="4600"/>
          </a:p>
        </p:txBody>
      </p:sp>
      <p:sp>
        <p:nvSpPr>
          <p:cNvPr id="174" name="Google Shape;174;p22"/>
          <p:cNvSpPr txBox="1"/>
          <p:nvPr>
            <p:ph idx="1" type="body"/>
          </p:nvPr>
        </p:nvSpPr>
        <p:spPr>
          <a:xfrm>
            <a:off x="456925" y="2257875"/>
            <a:ext cx="17295600" cy="7133400"/>
          </a:xfrm>
          <a:prstGeom prst="rect">
            <a:avLst/>
          </a:prstGeom>
        </p:spPr>
        <p:txBody>
          <a:bodyPr anchorCtr="0" anchor="t" bIns="182850" lIns="182850" spcFirstLastPara="1" rIns="182850" wrap="square" tIns="182850">
            <a:normAutofit/>
          </a:bodyPr>
          <a:lstStyle/>
          <a:p>
            <a:pPr indent="-438150" lvl="0" marL="457200" rtl="0" algn="l">
              <a:lnSpc>
                <a:spcPct val="200000"/>
              </a:lnSpc>
              <a:spcBef>
                <a:spcPts val="0"/>
              </a:spcBef>
              <a:spcAft>
                <a:spcPts val="0"/>
              </a:spcAft>
              <a:buClr>
                <a:schemeClr val="lt1"/>
              </a:buClr>
              <a:buSzPts val="3300"/>
              <a:buChar char="●"/>
            </a:pPr>
            <a:r>
              <a:rPr lang="ru" sz="3300">
                <a:solidFill>
                  <a:schemeClr val="lt1"/>
                </a:solidFill>
              </a:rPr>
              <a:t>Two main inputs of the simulation</a:t>
            </a:r>
            <a:endParaRPr sz="3300">
              <a:solidFill>
                <a:schemeClr val="lt1"/>
              </a:solidFill>
            </a:endParaRPr>
          </a:p>
          <a:p>
            <a:pPr indent="-438150" lvl="0" marL="457200" rtl="0" algn="l">
              <a:lnSpc>
                <a:spcPct val="200000"/>
              </a:lnSpc>
              <a:spcBef>
                <a:spcPts val="0"/>
              </a:spcBef>
              <a:spcAft>
                <a:spcPts val="0"/>
              </a:spcAft>
              <a:buClr>
                <a:schemeClr val="lt1"/>
              </a:buClr>
              <a:buSzPts val="3300"/>
              <a:buChar char="●"/>
            </a:pPr>
            <a:r>
              <a:rPr lang="ru" sz="3300">
                <a:solidFill>
                  <a:schemeClr val="lt1"/>
                </a:solidFill>
              </a:rPr>
              <a:t>Probabilities of moving from State Pre to State Post</a:t>
            </a:r>
            <a:endParaRPr sz="3300">
              <a:solidFill>
                <a:schemeClr val="lt1"/>
              </a:solidFill>
            </a:endParaRPr>
          </a:p>
          <a:p>
            <a:pPr indent="-438150" lvl="0" marL="457200" rtl="0" algn="l">
              <a:lnSpc>
                <a:spcPct val="200000"/>
              </a:lnSpc>
              <a:spcBef>
                <a:spcPts val="0"/>
              </a:spcBef>
              <a:spcAft>
                <a:spcPts val="0"/>
              </a:spcAft>
              <a:buClr>
                <a:schemeClr val="lt1"/>
              </a:buClr>
              <a:buSzPts val="3300"/>
              <a:buChar char="●"/>
            </a:pPr>
            <a:r>
              <a:rPr lang="ru" sz="3300">
                <a:solidFill>
                  <a:schemeClr val="lt1"/>
                </a:solidFill>
              </a:rPr>
              <a:t>Runs associated with moving from State Pre to State Post</a:t>
            </a:r>
            <a:endParaRPr sz="3300">
              <a:solidFill>
                <a:schemeClr val="lt1"/>
              </a:solidFill>
            </a:endParaRPr>
          </a:p>
          <a:p>
            <a:pPr indent="-438150" lvl="0" marL="457200" rtl="0" algn="l">
              <a:lnSpc>
                <a:spcPct val="200000"/>
              </a:lnSpc>
              <a:spcBef>
                <a:spcPts val="0"/>
              </a:spcBef>
              <a:spcAft>
                <a:spcPts val="0"/>
              </a:spcAft>
              <a:buClr>
                <a:schemeClr val="lt1"/>
              </a:buClr>
              <a:buSzPts val="3300"/>
              <a:buChar char="●"/>
            </a:pPr>
            <a:r>
              <a:rPr lang="ru" sz="3300">
                <a:solidFill>
                  <a:schemeClr val="lt1"/>
                </a:solidFill>
              </a:rPr>
              <a:t>Allow us to move through a baseball game</a:t>
            </a:r>
            <a:endParaRPr sz="3300">
              <a:solidFill>
                <a:schemeClr val="lt1"/>
              </a:solidFill>
            </a:endParaRPr>
          </a:p>
          <a:p>
            <a:pPr indent="-438150" lvl="0" marL="457200" rtl="0" algn="l">
              <a:lnSpc>
                <a:spcPct val="200000"/>
              </a:lnSpc>
              <a:spcBef>
                <a:spcPts val="0"/>
              </a:spcBef>
              <a:spcAft>
                <a:spcPts val="0"/>
              </a:spcAft>
              <a:buClr>
                <a:schemeClr val="lt1"/>
              </a:buClr>
              <a:buSzPts val="3300"/>
              <a:buChar char="●"/>
            </a:pPr>
            <a:r>
              <a:rPr lang="ru" sz="3300">
                <a:solidFill>
                  <a:schemeClr val="lt1"/>
                </a:solidFill>
              </a:rPr>
              <a:t>Ex: 2+2+1-0-2=3 for 3-Run Home Run</a:t>
            </a:r>
            <a:endParaRPr sz="3300">
              <a:solidFill>
                <a:schemeClr val="lt1"/>
              </a:solidFill>
            </a:endParaRPr>
          </a:p>
          <a:p>
            <a:pPr indent="0" lvl="0" marL="0" rtl="0" algn="l">
              <a:lnSpc>
                <a:spcPct val="200000"/>
              </a:lnSpc>
              <a:spcBef>
                <a:spcPts val="2400"/>
              </a:spcBef>
              <a:spcAft>
                <a:spcPts val="2400"/>
              </a:spcAft>
              <a:buNone/>
            </a:pPr>
            <a:r>
              <a:t/>
            </a:r>
            <a:endParaRPr sz="3700"/>
          </a:p>
        </p:txBody>
      </p:sp>
      <p:sp>
        <p:nvSpPr>
          <p:cNvPr id="175" name="Google Shape;175;p22"/>
          <p:cNvSpPr txBox="1"/>
          <p:nvPr/>
        </p:nvSpPr>
        <p:spPr>
          <a:xfrm>
            <a:off x="636150" y="7469100"/>
            <a:ext cx="17015700" cy="8619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 sz="4400">
                <a:solidFill>
                  <a:schemeClr val="lt1"/>
                </a:solidFill>
                <a:latin typeface="Palanquin Dark"/>
                <a:ea typeface="Palanquin Dark"/>
                <a:cs typeface="Palanquin Dark"/>
                <a:sym typeface="Palanquin Dark"/>
              </a:rPr>
              <a:t>Runs = Runners</a:t>
            </a:r>
            <a:r>
              <a:rPr baseline="30000" lang="ru" sz="4400">
                <a:solidFill>
                  <a:schemeClr val="lt1"/>
                </a:solidFill>
                <a:latin typeface="Palanquin Dark"/>
                <a:ea typeface="Palanquin Dark"/>
                <a:cs typeface="Palanquin Dark"/>
                <a:sym typeface="Palanquin Dark"/>
              </a:rPr>
              <a:t>(Pre)</a:t>
            </a:r>
            <a:r>
              <a:rPr lang="ru" sz="4400">
                <a:solidFill>
                  <a:schemeClr val="lt1"/>
                </a:solidFill>
                <a:latin typeface="Palanquin Dark"/>
                <a:ea typeface="Palanquin Dark"/>
                <a:cs typeface="Palanquin Dark"/>
                <a:sym typeface="Palanquin Dark"/>
              </a:rPr>
              <a:t> + Outs</a:t>
            </a:r>
            <a:r>
              <a:rPr baseline="30000" lang="ru" sz="4400">
                <a:solidFill>
                  <a:schemeClr val="lt1"/>
                </a:solidFill>
                <a:latin typeface="Palanquin Dark"/>
                <a:ea typeface="Palanquin Dark"/>
                <a:cs typeface="Palanquin Dark"/>
                <a:sym typeface="Palanquin Dark"/>
              </a:rPr>
              <a:t>(Pre)</a:t>
            </a:r>
            <a:r>
              <a:rPr lang="ru" sz="4400">
                <a:solidFill>
                  <a:schemeClr val="lt1"/>
                </a:solidFill>
                <a:latin typeface="Palanquin Dark"/>
                <a:ea typeface="Palanquin Dark"/>
                <a:cs typeface="Palanquin Dark"/>
                <a:sym typeface="Palanquin Dark"/>
              </a:rPr>
              <a:t> + New_Batter - Runners</a:t>
            </a:r>
            <a:r>
              <a:rPr baseline="30000" lang="ru" sz="4400">
                <a:solidFill>
                  <a:schemeClr val="lt1"/>
                </a:solidFill>
                <a:latin typeface="Palanquin Dark"/>
                <a:ea typeface="Palanquin Dark"/>
                <a:cs typeface="Palanquin Dark"/>
                <a:sym typeface="Palanquin Dark"/>
              </a:rPr>
              <a:t>(Post) </a:t>
            </a:r>
            <a:r>
              <a:rPr lang="ru" sz="4400">
                <a:solidFill>
                  <a:schemeClr val="lt1"/>
                </a:solidFill>
                <a:latin typeface="Palanquin Dark"/>
                <a:ea typeface="Palanquin Dark"/>
                <a:cs typeface="Palanquin Dark"/>
                <a:sym typeface="Palanquin Dark"/>
              </a:rPr>
              <a:t>- Outs</a:t>
            </a:r>
            <a:r>
              <a:rPr baseline="30000" lang="ru" sz="4400">
                <a:solidFill>
                  <a:schemeClr val="lt1"/>
                </a:solidFill>
                <a:latin typeface="Palanquin Dark"/>
                <a:ea typeface="Palanquin Dark"/>
                <a:cs typeface="Palanquin Dark"/>
                <a:sym typeface="Palanquin Dark"/>
              </a:rPr>
              <a:t>(Post)</a:t>
            </a:r>
            <a:endParaRPr sz="4400">
              <a:solidFill>
                <a:schemeClr val="lt1"/>
              </a:solidFill>
              <a:latin typeface="Palanquin Dark"/>
              <a:ea typeface="Palanquin Dark"/>
              <a:cs typeface="Palanquin Dark"/>
              <a:sym typeface="Palanquin Dark"/>
            </a:endParaRPr>
          </a:p>
        </p:txBody>
      </p:sp>
      <p:pic>
        <p:nvPicPr>
          <p:cNvPr id="176" name="Google Shape;176;p22"/>
          <p:cNvPicPr preferRelativeResize="0"/>
          <p:nvPr/>
        </p:nvPicPr>
        <p:blipFill rotWithShape="1">
          <a:blip r:embed="rId3">
            <a:alphaModFix/>
          </a:blip>
          <a:srcRect b="14951" l="23589" r="10573" t="0"/>
          <a:stretch/>
        </p:blipFill>
        <p:spPr>
          <a:xfrm>
            <a:off x="12513359" y="1946725"/>
            <a:ext cx="4925316" cy="5118050"/>
          </a:xfrm>
          <a:prstGeom prst="rect">
            <a:avLst/>
          </a:prstGeom>
          <a:noFill/>
          <a:ln>
            <a:noFill/>
          </a:ln>
        </p:spPr>
      </p:pic>
      <p:pic>
        <p:nvPicPr>
          <p:cNvPr id="177" name="Google Shape;177;p22"/>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623400" y="221375"/>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sz="4500">
                <a:solidFill>
                  <a:schemeClr val="lt1"/>
                </a:solidFill>
                <a:latin typeface="Alfa Slab One"/>
                <a:ea typeface="Alfa Slab One"/>
                <a:cs typeface="Alfa Slab One"/>
                <a:sym typeface="Alfa Slab One"/>
              </a:rPr>
              <a:t>Step 3: Create Simulation Function</a:t>
            </a:r>
            <a:endParaRPr/>
          </a:p>
        </p:txBody>
      </p:sp>
      <p:sp>
        <p:nvSpPr>
          <p:cNvPr id="183" name="Google Shape;183;p23"/>
          <p:cNvSpPr txBox="1"/>
          <p:nvPr>
            <p:ph idx="1" type="body"/>
          </p:nvPr>
        </p:nvSpPr>
        <p:spPr>
          <a:xfrm>
            <a:off x="623400" y="1192200"/>
            <a:ext cx="17041200" cy="6685800"/>
          </a:xfrm>
          <a:prstGeom prst="rect">
            <a:avLst/>
          </a:prstGeom>
        </p:spPr>
        <p:txBody>
          <a:bodyPr anchorCtr="0" anchor="t" bIns="182850" lIns="182850" spcFirstLastPara="1" rIns="182850" wrap="square" tIns="182850">
            <a:normAutofit/>
          </a:bodyPr>
          <a:lstStyle/>
          <a:p>
            <a:pPr indent="-438150" lvl="0" marL="457200" rtl="0" algn="l">
              <a:spcBef>
                <a:spcPts val="0"/>
              </a:spcBef>
              <a:spcAft>
                <a:spcPts val="0"/>
              </a:spcAft>
              <a:buClr>
                <a:schemeClr val="lt1"/>
              </a:buClr>
              <a:buSzPts val="3300"/>
              <a:buChar char="●"/>
            </a:pPr>
            <a:r>
              <a:rPr lang="ru" sz="3300">
                <a:solidFill>
                  <a:schemeClr val="lt1"/>
                </a:solidFill>
              </a:rPr>
              <a:t>Main Inputs: </a:t>
            </a:r>
            <a:r>
              <a:rPr lang="ru" sz="3300">
                <a:solidFill>
                  <a:schemeClr val="lt1"/>
                </a:solidFill>
              </a:rPr>
              <a:t>Transition</a:t>
            </a:r>
            <a:r>
              <a:rPr lang="ru" sz="3300">
                <a:solidFill>
                  <a:schemeClr val="lt1"/>
                </a:solidFill>
              </a:rPr>
              <a:t> Probabilities Matrix,  Runs Matrix</a:t>
            </a:r>
            <a:endParaRPr sz="3300">
              <a:solidFill>
                <a:schemeClr val="lt1"/>
              </a:solidFill>
            </a:endParaRPr>
          </a:p>
          <a:p>
            <a:pPr indent="-438150" lvl="0" marL="457200" rtl="0" algn="l">
              <a:spcBef>
                <a:spcPts val="0"/>
              </a:spcBef>
              <a:spcAft>
                <a:spcPts val="0"/>
              </a:spcAft>
              <a:buClr>
                <a:schemeClr val="lt1"/>
              </a:buClr>
              <a:buSzPts val="3300"/>
              <a:buChar char="●"/>
            </a:pPr>
            <a:r>
              <a:rPr lang="ru" sz="3300">
                <a:solidFill>
                  <a:schemeClr val="lt1"/>
                </a:solidFill>
              </a:rPr>
              <a:t>Optional Inputs: Starting State, Inning, Score</a:t>
            </a:r>
            <a:endParaRPr sz="3300">
              <a:solidFill>
                <a:schemeClr val="lt1"/>
              </a:solidFill>
            </a:endParaRPr>
          </a:p>
          <a:p>
            <a:pPr indent="-438150" lvl="0" marL="457200" rtl="0" algn="l">
              <a:spcBef>
                <a:spcPts val="0"/>
              </a:spcBef>
              <a:spcAft>
                <a:spcPts val="0"/>
              </a:spcAft>
              <a:buClr>
                <a:schemeClr val="lt1"/>
              </a:buClr>
              <a:buSzPts val="3300"/>
              <a:buChar char="●"/>
            </a:pPr>
            <a:r>
              <a:rPr lang="ru" sz="3300">
                <a:solidFill>
                  <a:schemeClr val="lt1"/>
                </a:solidFill>
              </a:rPr>
              <a:t>Process: Monte Carlo Simulation of a Baseball Game</a:t>
            </a:r>
            <a:endParaRPr sz="3300">
              <a:solidFill>
                <a:schemeClr val="lt1"/>
              </a:solidFill>
            </a:endParaRPr>
          </a:p>
          <a:p>
            <a:pPr indent="-438150" lvl="0" marL="457200" rtl="0" algn="l">
              <a:spcBef>
                <a:spcPts val="0"/>
              </a:spcBef>
              <a:spcAft>
                <a:spcPts val="0"/>
              </a:spcAft>
              <a:buClr>
                <a:schemeClr val="lt1"/>
              </a:buClr>
              <a:buSzPts val="3300"/>
              <a:buChar char="●"/>
            </a:pPr>
            <a:r>
              <a:rPr lang="ru" sz="3300">
                <a:solidFill>
                  <a:schemeClr val="lt1"/>
                </a:solidFill>
              </a:rPr>
              <a:t>Output: Final Score for 2 Teams</a:t>
            </a:r>
            <a:endParaRPr sz="3300">
              <a:solidFill>
                <a:schemeClr val="lt1"/>
              </a:solidFill>
            </a:endParaRPr>
          </a:p>
        </p:txBody>
      </p:sp>
      <p:pic>
        <p:nvPicPr>
          <p:cNvPr id="184" name="Google Shape;184;p23"/>
          <p:cNvPicPr preferRelativeResize="0"/>
          <p:nvPr/>
        </p:nvPicPr>
        <p:blipFill>
          <a:blip r:embed="rId3">
            <a:alphaModFix/>
          </a:blip>
          <a:stretch>
            <a:fillRect/>
          </a:stretch>
        </p:blipFill>
        <p:spPr>
          <a:xfrm>
            <a:off x="9616525" y="9306925"/>
            <a:ext cx="7929000" cy="656875"/>
          </a:xfrm>
          <a:prstGeom prst="rect">
            <a:avLst/>
          </a:prstGeom>
          <a:noFill/>
          <a:ln>
            <a:noFill/>
          </a:ln>
        </p:spPr>
      </p:pic>
      <p:pic>
        <p:nvPicPr>
          <p:cNvPr id="185" name="Google Shape;185;p23"/>
          <p:cNvPicPr preferRelativeResize="0"/>
          <p:nvPr/>
        </p:nvPicPr>
        <p:blipFill>
          <a:blip r:embed="rId4">
            <a:alphaModFix/>
          </a:blip>
          <a:stretch>
            <a:fillRect/>
          </a:stretch>
        </p:blipFill>
        <p:spPr>
          <a:xfrm>
            <a:off x="1955875" y="9306925"/>
            <a:ext cx="6966875" cy="656875"/>
          </a:xfrm>
          <a:prstGeom prst="rect">
            <a:avLst/>
          </a:prstGeom>
          <a:noFill/>
          <a:ln>
            <a:noFill/>
          </a:ln>
        </p:spPr>
      </p:pic>
      <p:pic>
        <p:nvPicPr>
          <p:cNvPr id="186" name="Google Shape;186;p23"/>
          <p:cNvPicPr preferRelativeResize="0"/>
          <p:nvPr/>
        </p:nvPicPr>
        <p:blipFill>
          <a:blip r:embed="rId5">
            <a:alphaModFix/>
          </a:blip>
          <a:stretch>
            <a:fillRect/>
          </a:stretch>
        </p:blipFill>
        <p:spPr>
          <a:xfrm>
            <a:off x="2294828" y="3703874"/>
            <a:ext cx="6830298" cy="5517574"/>
          </a:xfrm>
          <a:prstGeom prst="rect">
            <a:avLst/>
          </a:prstGeom>
          <a:noFill/>
          <a:ln>
            <a:noFill/>
          </a:ln>
        </p:spPr>
      </p:pic>
      <p:pic>
        <p:nvPicPr>
          <p:cNvPr id="187" name="Google Shape;187;p23"/>
          <p:cNvPicPr preferRelativeResize="0"/>
          <p:nvPr/>
        </p:nvPicPr>
        <p:blipFill>
          <a:blip r:embed="rId6">
            <a:alphaModFix/>
          </a:blip>
          <a:stretch>
            <a:fillRect/>
          </a:stretch>
        </p:blipFill>
        <p:spPr>
          <a:xfrm>
            <a:off x="10351675" y="3703875"/>
            <a:ext cx="6636000" cy="5407500"/>
          </a:xfrm>
          <a:prstGeom prst="rect">
            <a:avLst/>
          </a:prstGeom>
          <a:noFill/>
          <a:ln>
            <a:noFill/>
          </a:ln>
        </p:spPr>
      </p:pic>
      <p:pic>
        <p:nvPicPr>
          <p:cNvPr id="188" name="Google Shape;188;p23"/>
          <p:cNvPicPr preferRelativeResize="0"/>
          <p:nvPr/>
        </p:nvPicPr>
        <p:blipFill>
          <a:blip r:embed="rId7">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901950" y="955125"/>
            <a:ext cx="82821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sz="4500">
                <a:solidFill>
                  <a:schemeClr val="lt1"/>
                </a:solidFill>
                <a:latin typeface="Alfa Slab One"/>
                <a:ea typeface="Alfa Slab One"/>
                <a:cs typeface="Alfa Slab One"/>
                <a:sym typeface="Alfa Slab One"/>
              </a:rPr>
              <a:t>Step 4: Calculate Weights</a:t>
            </a:r>
            <a:endParaRPr sz="4500">
              <a:solidFill>
                <a:schemeClr val="lt1"/>
              </a:solidFill>
              <a:latin typeface="Alfa Slab One"/>
              <a:ea typeface="Alfa Slab One"/>
              <a:cs typeface="Alfa Slab One"/>
              <a:sym typeface="Alfa Slab One"/>
            </a:endParaRPr>
          </a:p>
          <a:p>
            <a:pPr indent="0" lvl="0" marL="0" rtl="0" algn="l">
              <a:spcBef>
                <a:spcPts val="0"/>
              </a:spcBef>
              <a:spcAft>
                <a:spcPts val="0"/>
              </a:spcAft>
              <a:buNone/>
            </a:pPr>
            <a:r>
              <a:t/>
            </a:r>
            <a:endParaRPr sz="4500">
              <a:solidFill>
                <a:schemeClr val="lt1"/>
              </a:solidFill>
              <a:latin typeface="Alfa Slab One"/>
              <a:ea typeface="Alfa Slab One"/>
              <a:cs typeface="Alfa Slab One"/>
              <a:sym typeface="Alfa Slab One"/>
            </a:endParaRPr>
          </a:p>
        </p:txBody>
      </p:sp>
      <p:sp>
        <p:nvSpPr>
          <p:cNvPr id="194" name="Google Shape;194;p24"/>
          <p:cNvSpPr txBox="1"/>
          <p:nvPr>
            <p:ph idx="1" type="body"/>
          </p:nvPr>
        </p:nvSpPr>
        <p:spPr>
          <a:xfrm>
            <a:off x="536400" y="3561500"/>
            <a:ext cx="13953900" cy="4150200"/>
          </a:xfrm>
          <a:prstGeom prst="rect">
            <a:avLst/>
          </a:prstGeom>
        </p:spPr>
        <p:txBody>
          <a:bodyPr anchorCtr="0" anchor="t" bIns="182850" lIns="182850" spcFirstLastPara="1" rIns="182850" wrap="square" tIns="182850">
            <a:normAutofit/>
          </a:bodyPr>
          <a:lstStyle/>
          <a:p>
            <a:pPr indent="-444500" lvl="0" marL="457200" rtl="0" algn="l">
              <a:lnSpc>
                <a:spcPct val="115000"/>
              </a:lnSpc>
              <a:spcBef>
                <a:spcPts val="0"/>
              </a:spcBef>
              <a:spcAft>
                <a:spcPts val="0"/>
              </a:spcAft>
              <a:buClr>
                <a:schemeClr val="lt1"/>
              </a:buClr>
              <a:buSzPts val="3400"/>
              <a:buChar char="●"/>
            </a:pPr>
            <a:r>
              <a:rPr lang="ru" sz="3400">
                <a:solidFill>
                  <a:schemeClr val="lt1"/>
                </a:solidFill>
              </a:rPr>
              <a:t>Encompasses two factors: Amount of game remaining and odds of run scoring</a:t>
            </a:r>
            <a:endParaRPr sz="3400">
              <a:solidFill>
                <a:schemeClr val="lt1"/>
              </a:solidFill>
            </a:endParaRPr>
          </a:p>
          <a:p>
            <a:pPr indent="-444500" lvl="0" marL="457200" rtl="0" algn="l">
              <a:lnSpc>
                <a:spcPct val="115000"/>
              </a:lnSpc>
              <a:spcBef>
                <a:spcPts val="1000"/>
              </a:spcBef>
              <a:spcAft>
                <a:spcPts val="0"/>
              </a:spcAft>
              <a:buClr>
                <a:schemeClr val="lt1"/>
              </a:buClr>
              <a:buSzPts val="3400"/>
              <a:buChar char="●"/>
            </a:pPr>
            <a:r>
              <a:rPr lang="ru" sz="3400">
                <a:solidFill>
                  <a:schemeClr val="lt1"/>
                </a:solidFill>
              </a:rPr>
              <a:t>Chose innings remainings and change in run expectancy</a:t>
            </a:r>
            <a:endParaRPr sz="3400">
              <a:solidFill>
                <a:schemeClr val="lt1"/>
              </a:solidFill>
            </a:endParaRPr>
          </a:p>
          <a:p>
            <a:pPr indent="-444500" lvl="0" marL="457200" rtl="0" algn="l">
              <a:lnSpc>
                <a:spcPct val="115000"/>
              </a:lnSpc>
              <a:spcBef>
                <a:spcPts val="1000"/>
              </a:spcBef>
              <a:spcAft>
                <a:spcPts val="1000"/>
              </a:spcAft>
              <a:buClr>
                <a:schemeClr val="lt1"/>
              </a:buClr>
              <a:buSzPts val="3400"/>
              <a:buChar char="●"/>
            </a:pPr>
            <a:r>
              <a:rPr lang="ru" sz="3400">
                <a:solidFill>
                  <a:schemeClr val="lt1"/>
                </a:solidFill>
              </a:rPr>
              <a:t>Multiplicative effect on each other</a:t>
            </a:r>
            <a:endParaRPr sz="3400">
              <a:solidFill>
                <a:schemeClr val="lt1"/>
              </a:solidFill>
            </a:endParaRPr>
          </a:p>
        </p:txBody>
      </p:sp>
      <p:sp>
        <p:nvSpPr>
          <p:cNvPr id="195" name="Google Shape;195;p24"/>
          <p:cNvSpPr txBox="1"/>
          <p:nvPr/>
        </p:nvSpPr>
        <p:spPr>
          <a:xfrm>
            <a:off x="687625" y="6793525"/>
            <a:ext cx="16484100" cy="10929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ru" sz="5900">
                <a:solidFill>
                  <a:schemeClr val="lt1"/>
                </a:solidFill>
                <a:latin typeface="Palanquin Dark"/>
                <a:ea typeface="Palanquin Dark"/>
                <a:cs typeface="Palanquin Dark"/>
                <a:sym typeface="Palanquin Dark"/>
              </a:rPr>
              <a:t>Weights = (Max(Innings) + 1 - Inning) x (∆RE))</a:t>
            </a:r>
            <a:endParaRPr sz="5900">
              <a:solidFill>
                <a:schemeClr val="lt1"/>
              </a:solidFill>
              <a:latin typeface="Palanquin Dark"/>
              <a:ea typeface="Palanquin Dark"/>
              <a:cs typeface="Palanquin Dark"/>
              <a:sym typeface="Palanquin Dark"/>
            </a:endParaRPr>
          </a:p>
        </p:txBody>
      </p:sp>
      <p:pic>
        <p:nvPicPr>
          <p:cNvPr id="196" name="Google Shape;196;p24"/>
          <p:cNvPicPr preferRelativeResize="0"/>
          <p:nvPr/>
        </p:nvPicPr>
        <p:blipFill>
          <a:blip r:embed="rId3">
            <a:alphaModFix/>
          </a:blip>
          <a:stretch>
            <a:fillRect/>
          </a:stretch>
        </p:blipFill>
        <p:spPr>
          <a:xfrm>
            <a:off x="11358600" y="540000"/>
            <a:ext cx="6504875" cy="2805300"/>
          </a:xfrm>
          <a:prstGeom prst="rect">
            <a:avLst/>
          </a:prstGeom>
          <a:noFill/>
          <a:ln>
            <a:noFill/>
          </a:ln>
        </p:spPr>
      </p:pic>
      <p:pic>
        <p:nvPicPr>
          <p:cNvPr id="197" name="Google Shape;197;p24"/>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623400" y="7914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sz="4500">
                <a:solidFill>
                  <a:schemeClr val="lt1"/>
                </a:solidFill>
                <a:latin typeface="Alfa Slab One"/>
                <a:ea typeface="Alfa Slab One"/>
                <a:cs typeface="Alfa Slab One"/>
                <a:sym typeface="Alfa Slab One"/>
              </a:rPr>
              <a:t>Step 5: Run For Two Real MLB Games</a:t>
            </a:r>
            <a:endParaRPr/>
          </a:p>
        </p:txBody>
      </p:sp>
      <p:sp>
        <p:nvSpPr>
          <p:cNvPr id="203" name="Google Shape;203;p25"/>
          <p:cNvSpPr txBox="1"/>
          <p:nvPr>
            <p:ph idx="1" type="body"/>
          </p:nvPr>
        </p:nvSpPr>
        <p:spPr>
          <a:xfrm>
            <a:off x="623400" y="1692725"/>
            <a:ext cx="10284000" cy="2294400"/>
          </a:xfrm>
          <a:prstGeom prst="rect">
            <a:avLst/>
          </a:prstGeom>
        </p:spPr>
        <p:txBody>
          <a:bodyPr anchorCtr="0" anchor="t" bIns="182850" lIns="182850" spcFirstLastPara="1" rIns="182850" wrap="square" tIns="182850">
            <a:noAutofit/>
          </a:bodyPr>
          <a:lstStyle/>
          <a:p>
            <a:pPr indent="-440055" lvl="0" marL="457200" rtl="0" algn="l">
              <a:lnSpc>
                <a:spcPct val="115000"/>
              </a:lnSpc>
              <a:spcBef>
                <a:spcPts val="0"/>
              </a:spcBef>
              <a:spcAft>
                <a:spcPts val="0"/>
              </a:spcAft>
              <a:buClr>
                <a:schemeClr val="lt1"/>
              </a:buClr>
              <a:buSzPts val="3330"/>
              <a:buChar char="●"/>
            </a:pPr>
            <a:r>
              <a:rPr lang="ru" sz="3330">
                <a:solidFill>
                  <a:schemeClr val="lt1"/>
                </a:solidFill>
              </a:rPr>
              <a:t>Apply to specific games in question</a:t>
            </a:r>
            <a:endParaRPr sz="3330">
              <a:solidFill>
                <a:schemeClr val="lt1"/>
              </a:solidFill>
            </a:endParaRPr>
          </a:p>
          <a:p>
            <a:pPr indent="-440055" lvl="0" marL="457200" rtl="0" algn="l">
              <a:lnSpc>
                <a:spcPct val="115000"/>
              </a:lnSpc>
              <a:spcBef>
                <a:spcPts val="0"/>
              </a:spcBef>
              <a:spcAft>
                <a:spcPts val="0"/>
              </a:spcAft>
              <a:buClr>
                <a:schemeClr val="lt1"/>
              </a:buClr>
              <a:buSzPts val="3330"/>
              <a:buChar char="●"/>
            </a:pPr>
            <a:r>
              <a:rPr lang="ru" sz="3330">
                <a:solidFill>
                  <a:schemeClr val="lt1"/>
                </a:solidFill>
              </a:rPr>
              <a:t>Simulate 10000 games for each incorrect call</a:t>
            </a:r>
            <a:endParaRPr sz="3330">
              <a:solidFill>
                <a:schemeClr val="lt1"/>
              </a:solidFill>
            </a:endParaRPr>
          </a:p>
          <a:p>
            <a:pPr indent="-440055" lvl="0" marL="457200" rtl="0" algn="l">
              <a:lnSpc>
                <a:spcPct val="115000"/>
              </a:lnSpc>
              <a:spcBef>
                <a:spcPts val="0"/>
              </a:spcBef>
              <a:spcAft>
                <a:spcPts val="0"/>
              </a:spcAft>
              <a:buClr>
                <a:schemeClr val="lt1"/>
              </a:buClr>
              <a:buSzPts val="3330"/>
              <a:buChar char="●"/>
            </a:pPr>
            <a:r>
              <a:rPr lang="ru" sz="3330">
                <a:solidFill>
                  <a:schemeClr val="lt1"/>
                </a:solidFill>
              </a:rPr>
              <a:t>Weight finals and produce score</a:t>
            </a:r>
            <a:endParaRPr sz="3330">
              <a:solidFill>
                <a:schemeClr val="lt1"/>
              </a:solidFill>
            </a:endParaRPr>
          </a:p>
          <a:p>
            <a:pPr indent="0" lvl="0" marL="0" rtl="0" algn="l">
              <a:lnSpc>
                <a:spcPct val="115000"/>
              </a:lnSpc>
              <a:spcBef>
                <a:spcPts val="0"/>
              </a:spcBef>
              <a:spcAft>
                <a:spcPts val="0"/>
              </a:spcAft>
              <a:buSzPts val="1018"/>
              <a:buNone/>
            </a:pPr>
            <a:r>
              <a:t/>
            </a:r>
            <a:endParaRPr sz="3630"/>
          </a:p>
        </p:txBody>
      </p:sp>
      <p:pic>
        <p:nvPicPr>
          <p:cNvPr id="204" name="Google Shape;204;p25"/>
          <p:cNvPicPr preferRelativeResize="0"/>
          <p:nvPr/>
        </p:nvPicPr>
        <p:blipFill>
          <a:blip r:embed="rId3">
            <a:alphaModFix/>
          </a:blip>
          <a:stretch>
            <a:fillRect/>
          </a:stretch>
        </p:blipFill>
        <p:spPr>
          <a:xfrm>
            <a:off x="1225425" y="3734675"/>
            <a:ext cx="7673597" cy="6323725"/>
          </a:xfrm>
          <a:prstGeom prst="rect">
            <a:avLst/>
          </a:prstGeom>
          <a:noFill/>
          <a:ln>
            <a:noFill/>
          </a:ln>
        </p:spPr>
      </p:pic>
      <p:pic>
        <p:nvPicPr>
          <p:cNvPr id="205" name="Google Shape;205;p25"/>
          <p:cNvPicPr preferRelativeResize="0"/>
          <p:nvPr/>
        </p:nvPicPr>
        <p:blipFill>
          <a:blip r:embed="rId4">
            <a:alphaModFix/>
          </a:blip>
          <a:stretch>
            <a:fillRect/>
          </a:stretch>
        </p:blipFill>
        <p:spPr>
          <a:xfrm>
            <a:off x="9412191" y="3704374"/>
            <a:ext cx="7715459" cy="6323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Clr>
                <a:schemeClr val="dk1"/>
              </a:buClr>
              <a:buSzPts val="990"/>
              <a:buFont typeface="Arial"/>
              <a:buNone/>
            </a:pPr>
            <a:r>
              <a:rPr lang="ru" sz="8400">
                <a:solidFill>
                  <a:schemeClr val="lt1"/>
                </a:solidFill>
                <a:latin typeface="Alfa Slab One"/>
                <a:ea typeface="Alfa Slab One"/>
                <a:cs typeface="Alfa Slab One"/>
                <a:sym typeface="Alfa Slab One"/>
              </a:rPr>
              <a:t>Section 3: Doug Eddings 6/21/22</a:t>
            </a:r>
            <a:endParaRPr sz="8400">
              <a:solidFill>
                <a:schemeClr val="lt1"/>
              </a:solidFill>
              <a:latin typeface="Alfa Slab One"/>
              <a:ea typeface="Alfa Slab One"/>
              <a:cs typeface="Alfa Slab One"/>
              <a:sym typeface="Alfa Slab One"/>
            </a:endParaRPr>
          </a:p>
          <a:p>
            <a:pPr indent="0" lvl="0" marL="0" rtl="0" algn="ctr">
              <a:spcBef>
                <a:spcPts val="0"/>
              </a:spcBef>
              <a:spcAft>
                <a:spcPts val="0"/>
              </a:spcAft>
              <a:buNone/>
            </a:pPr>
            <a:r>
              <a:t/>
            </a:r>
            <a:endParaRPr/>
          </a:p>
        </p:txBody>
      </p:sp>
      <p:pic>
        <p:nvPicPr>
          <p:cNvPr id="211" name="Google Shape;211;p26"/>
          <p:cNvPicPr preferRelativeResize="0"/>
          <p:nvPr/>
        </p:nvPicPr>
        <p:blipFill>
          <a:blip r:embed="rId3">
            <a:alphaModFix/>
          </a:blip>
          <a:stretch>
            <a:fillRect/>
          </a:stretch>
        </p:blipFill>
        <p:spPr>
          <a:xfrm>
            <a:off x="8322200" y="5985300"/>
            <a:ext cx="995601" cy="970549"/>
          </a:xfrm>
          <a:prstGeom prst="rect">
            <a:avLst/>
          </a:prstGeom>
          <a:noFill/>
          <a:ln>
            <a:noFill/>
          </a:ln>
        </p:spPr>
      </p:pic>
      <p:pic>
        <p:nvPicPr>
          <p:cNvPr id="212" name="Google Shape;212;p26"/>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890000" y="890050"/>
            <a:ext cx="17041200" cy="11454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SzPts val="990"/>
              <a:buNone/>
            </a:pPr>
            <a:r>
              <a:rPr lang="ru" sz="4640">
                <a:solidFill>
                  <a:schemeClr val="lt2"/>
                </a:solidFill>
                <a:latin typeface="Alfa Slab One"/>
                <a:ea typeface="Alfa Slab One"/>
                <a:cs typeface="Alfa Slab One"/>
                <a:sym typeface="Alfa Slab One"/>
              </a:rPr>
              <a:t>Game 1: Doug Eddings 06/21/22 (A)</a:t>
            </a:r>
            <a:endParaRPr sz="4640">
              <a:solidFill>
                <a:schemeClr val="lt2"/>
              </a:solidFill>
              <a:latin typeface="Alfa Slab One"/>
              <a:ea typeface="Alfa Slab One"/>
              <a:cs typeface="Alfa Slab One"/>
              <a:sym typeface="Alfa Slab One"/>
            </a:endParaRPr>
          </a:p>
        </p:txBody>
      </p:sp>
      <p:sp>
        <p:nvSpPr>
          <p:cNvPr id="218" name="Google Shape;218;p27"/>
          <p:cNvSpPr txBox="1"/>
          <p:nvPr>
            <p:ph idx="1" type="body"/>
          </p:nvPr>
        </p:nvSpPr>
        <p:spPr>
          <a:xfrm>
            <a:off x="1054750" y="2669325"/>
            <a:ext cx="17041200" cy="68328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1"/>
              </a:buClr>
              <a:buSzPts val="3600"/>
              <a:buChar char="●"/>
            </a:pPr>
            <a:r>
              <a:rPr lang="ru">
                <a:solidFill>
                  <a:schemeClr val="lt1"/>
                </a:solidFill>
              </a:rPr>
              <a:t>26 missed calls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Slightly more concentrated early in game</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Actual Score: Chicago 7-6 (12)</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Game enters extra innings at 4-4</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Alternative Final Score: </a:t>
            </a:r>
            <a:r>
              <a:rPr b="1" lang="ru" u="sng">
                <a:solidFill>
                  <a:schemeClr val="lt1"/>
                </a:solidFill>
              </a:rPr>
              <a:t>Toronto 4-3</a:t>
            </a:r>
            <a:endParaRPr b="1" u="sng">
              <a:solidFill>
                <a:schemeClr val="lt1"/>
              </a:solidFill>
            </a:endParaRPr>
          </a:p>
          <a:p>
            <a:pPr indent="0" lvl="0" marL="0" rtl="0" algn="l">
              <a:spcBef>
                <a:spcPts val="2400"/>
              </a:spcBef>
              <a:spcAft>
                <a:spcPts val="2400"/>
              </a:spcAft>
              <a:buNone/>
            </a:pPr>
            <a:r>
              <a:t/>
            </a:r>
            <a:endParaRPr>
              <a:solidFill>
                <a:schemeClr val="lt1"/>
              </a:solidFill>
            </a:endParaRPr>
          </a:p>
        </p:txBody>
      </p:sp>
      <p:pic>
        <p:nvPicPr>
          <p:cNvPr id="219" name="Google Shape;219;p27"/>
          <p:cNvPicPr preferRelativeResize="0"/>
          <p:nvPr/>
        </p:nvPicPr>
        <p:blipFill>
          <a:blip r:embed="rId3">
            <a:alphaModFix/>
          </a:blip>
          <a:stretch>
            <a:fillRect/>
          </a:stretch>
        </p:blipFill>
        <p:spPr>
          <a:xfrm>
            <a:off x="12625252" y="890050"/>
            <a:ext cx="4895749" cy="8856951"/>
          </a:xfrm>
          <a:prstGeom prst="rect">
            <a:avLst/>
          </a:prstGeom>
          <a:noFill/>
          <a:ln>
            <a:noFill/>
          </a:ln>
        </p:spPr>
      </p:pic>
      <p:pic>
        <p:nvPicPr>
          <p:cNvPr id="220" name="Google Shape;220;p27"/>
          <p:cNvPicPr preferRelativeResize="0"/>
          <p:nvPr/>
        </p:nvPicPr>
        <p:blipFill>
          <a:blip r:embed="rId4">
            <a:alphaModFix/>
          </a:blip>
          <a:stretch>
            <a:fillRect/>
          </a:stretch>
        </p:blipFill>
        <p:spPr>
          <a:xfrm>
            <a:off x="218250" y="7656522"/>
            <a:ext cx="12254525" cy="2090478"/>
          </a:xfrm>
          <a:prstGeom prst="rect">
            <a:avLst/>
          </a:prstGeom>
          <a:noFill/>
          <a:ln>
            <a:noFill/>
          </a:ln>
        </p:spPr>
      </p:pic>
      <p:sp>
        <p:nvSpPr>
          <p:cNvPr id="221" name="Google Shape;221;p27"/>
          <p:cNvSpPr/>
          <p:nvPr/>
        </p:nvSpPr>
        <p:spPr>
          <a:xfrm>
            <a:off x="4932050"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5283075" y="8390225"/>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a:off x="5331950"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5331950" y="9205875"/>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a:off x="5743000"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6121275" y="8390225"/>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6170150"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6073116" y="8356175"/>
            <a:ext cx="440700" cy="54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7329250" y="8390225"/>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7378125"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6534725" y="9205875"/>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6989275"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6989275" y="9158659"/>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7363633" y="9086479"/>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7412508" y="9143154"/>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7775996" y="8390225"/>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7824871"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8232404" y="8441496"/>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8735233" y="8390225"/>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8784108"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8765804" y="9158659"/>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9469908" y="8446900"/>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t>c</a:t>
            </a:r>
            <a:endParaRPr/>
          </a:p>
        </p:txBody>
      </p:sp>
      <p:sp>
        <p:nvSpPr>
          <p:cNvPr id="243" name="Google Shape;243;p27"/>
          <p:cNvSpPr/>
          <p:nvPr/>
        </p:nvSpPr>
        <p:spPr>
          <a:xfrm>
            <a:off x="9451604" y="9158659"/>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10137404" y="9158659"/>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6110821" y="9120862"/>
            <a:ext cx="356400" cy="47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6159696" y="9177537"/>
            <a:ext cx="247500" cy="32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623400" y="759425"/>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Eddings Play 1 - Call 19</a:t>
            </a:r>
            <a:endParaRPr>
              <a:solidFill>
                <a:schemeClr val="lt1"/>
              </a:solidFill>
              <a:latin typeface="Alfa Slab One"/>
              <a:ea typeface="Alfa Slab One"/>
              <a:cs typeface="Alfa Slab One"/>
              <a:sym typeface="Alfa Slab One"/>
            </a:endParaRPr>
          </a:p>
        </p:txBody>
      </p:sp>
      <p:sp>
        <p:nvSpPr>
          <p:cNvPr id="252" name="Google Shape;252;p28"/>
          <p:cNvSpPr txBox="1"/>
          <p:nvPr>
            <p:ph idx="1" type="body"/>
          </p:nvPr>
        </p:nvSpPr>
        <p:spPr>
          <a:xfrm>
            <a:off x="623400" y="1727100"/>
            <a:ext cx="9687900" cy="68328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2"/>
              </a:buClr>
              <a:buSzPts val="3600"/>
              <a:buChar char="●"/>
            </a:pPr>
            <a:r>
              <a:rPr lang="ru">
                <a:solidFill>
                  <a:schemeClr val="lt2"/>
                </a:solidFill>
              </a:rPr>
              <a:t>Strike 3 - should have been called Ball 4</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Change in Run Exp: -0.970</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Mean Simulated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6.28</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2.98</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Most Common Final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5-2 (28.1%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5-3 (10.6%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6-2 (8.7% of sims)</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Win Probability with Correct Call</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93.2%</a:t>
            </a:r>
            <a:endParaRPr>
              <a:solidFill>
                <a:schemeClr val="lt2"/>
              </a:solidFill>
            </a:endParaRPr>
          </a:p>
        </p:txBody>
      </p:sp>
      <p:pic>
        <p:nvPicPr>
          <p:cNvPr id="253" name="Google Shape;253;p28"/>
          <p:cNvPicPr preferRelativeResize="0"/>
          <p:nvPr/>
        </p:nvPicPr>
        <p:blipFill>
          <a:blip r:embed="rId3">
            <a:alphaModFix/>
          </a:blip>
          <a:stretch>
            <a:fillRect/>
          </a:stretch>
        </p:blipFill>
        <p:spPr>
          <a:xfrm>
            <a:off x="10950225" y="759425"/>
            <a:ext cx="6714374" cy="1276035"/>
          </a:xfrm>
          <a:prstGeom prst="rect">
            <a:avLst/>
          </a:prstGeom>
          <a:noFill/>
          <a:ln>
            <a:noFill/>
          </a:ln>
        </p:spPr>
      </p:pic>
      <p:pic>
        <p:nvPicPr>
          <p:cNvPr id="254" name="Google Shape;254;p28"/>
          <p:cNvPicPr preferRelativeResize="0"/>
          <p:nvPr/>
        </p:nvPicPr>
        <p:blipFill>
          <a:blip r:embed="rId4">
            <a:alphaModFix/>
          </a:blip>
          <a:stretch>
            <a:fillRect/>
          </a:stretch>
        </p:blipFill>
        <p:spPr>
          <a:xfrm>
            <a:off x="11832225" y="2242713"/>
            <a:ext cx="4950375" cy="6957275"/>
          </a:xfrm>
          <a:prstGeom prst="rect">
            <a:avLst/>
          </a:prstGeom>
          <a:noFill/>
          <a:ln>
            <a:noFill/>
          </a:ln>
        </p:spPr>
      </p:pic>
      <p:pic>
        <p:nvPicPr>
          <p:cNvPr id="255" name="Google Shape;255;p28"/>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2"/>
                </a:solidFill>
                <a:latin typeface="Alfa Slab One"/>
                <a:ea typeface="Alfa Slab One"/>
                <a:cs typeface="Alfa Slab One"/>
                <a:sym typeface="Alfa Slab One"/>
              </a:rPr>
              <a:t>Eddings Play 2 - Call 5</a:t>
            </a:r>
            <a:endParaRPr>
              <a:solidFill>
                <a:schemeClr val="lt2"/>
              </a:solidFill>
              <a:latin typeface="Alfa Slab One"/>
              <a:ea typeface="Alfa Slab One"/>
              <a:cs typeface="Alfa Slab One"/>
              <a:sym typeface="Alfa Slab One"/>
            </a:endParaRPr>
          </a:p>
        </p:txBody>
      </p:sp>
      <p:sp>
        <p:nvSpPr>
          <p:cNvPr id="261" name="Google Shape;261;p29"/>
          <p:cNvSpPr txBox="1"/>
          <p:nvPr>
            <p:ph idx="1" type="body"/>
          </p:nvPr>
        </p:nvSpPr>
        <p:spPr>
          <a:xfrm>
            <a:off x="623400" y="1914300"/>
            <a:ext cx="9776100" cy="68328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2"/>
              </a:buClr>
              <a:buSzPts val="3600"/>
              <a:buChar char="●"/>
            </a:pPr>
            <a:r>
              <a:rPr lang="ru">
                <a:solidFill>
                  <a:schemeClr val="lt2"/>
                </a:solidFill>
              </a:rPr>
              <a:t>Strike 3 - should have been called Ball 3</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Change in Run Exp: -0.195</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Mean Simulated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3.51</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4.10</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Most Common Final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3-2 (5.1%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4-3 (4.2%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2-1 (4.0% of sims)</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Win Probability with Correct Call</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60.9%</a:t>
            </a:r>
            <a:endParaRPr>
              <a:solidFill>
                <a:schemeClr val="lt2"/>
              </a:solidFill>
            </a:endParaRPr>
          </a:p>
        </p:txBody>
      </p:sp>
      <p:pic>
        <p:nvPicPr>
          <p:cNvPr id="262" name="Google Shape;262;p29"/>
          <p:cNvPicPr preferRelativeResize="0"/>
          <p:nvPr/>
        </p:nvPicPr>
        <p:blipFill>
          <a:blip r:embed="rId3">
            <a:alphaModFix/>
          </a:blip>
          <a:stretch>
            <a:fillRect/>
          </a:stretch>
        </p:blipFill>
        <p:spPr>
          <a:xfrm>
            <a:off x="11144000" y="890050"/>
            <a:ext cx="6271065" cy="1145400"/>
          </a:xfrm>
          <a:prstGeom prst="rect">
            <a:avLst/>
          </a:prstGeom>
          <a:noFill/>
          <a:ln>
            <a:noFill/>
          </a:ln>
        </p:spPr>
      </p:pic>
      <p:pic>
        <p:nvPicPr>
          <p:cNvPr id="263" name="Google Shape;263;p29"/>
          <p:cNvPicPr preferRelativeResize="0"/>
          <p:nvPr/>
        </p:nvPicPr>
        <p:blipFill>
          <a:blip r:embed="rId4">
            <a:alphaModFix/>
          </a:blip>
          <a:stretch>
            <a:fillRect/>
          </a:stretch>
        </p:blipFill>
        <p:spPr>
          <a:xfrm>
            <a:off x="12032125" y="2471775"/>
            <a:ext cx="5265880" cy="6832801"/>
          </a:xfrm>
          <a:prstGeom prst="rect">
            <a:avLst/>
          </a:prstGeom>
          <a:noFill/>
          <a:ln>
            <a:noFill/>
          </a:ln>
        </p:spPr>
      </p:pic>
      <p:pic>
        <p:nvPicPr>
          <p:cNvPr id="264" name="Google Shape;264;p29"/>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2"/>
                </a:solidFill>
                <a:latin typeface="Alfa Slab One"/>
                <a:ea typeface="Alfa Slab One"/>
                <a:cs typeface="Alfa Slab One"/>
                <a:sym typeface="Alfa Slab One"/>
              </a:rPr>
              <a:t>Eddings Play 3 - Call 10</a:t>
            </a:r>
            <a:endParaRPr>
              <a:solidFill>
                <a:schemeClr val="lt2"/>
              </a:solidFill>
              <a:latin typeface="Alfa Slab One"/>
              <a:ea typeface="Alfa Slab One"/>
              <a:cs typeface="Alfa Slab One"/>
              <a:sym typeface="Alfa Slab One"/>
            </a:endParaRPr>
          </a:p>
        </p:txBody>
      </p:sp>
      <p:sp>
        <p:nvSpPr>
          <p:cNvPr id="270" name="Google Shape;270;p30"/>
          <p:cNvSpPr txBox="1"/>
          <p:nvPr>
            <p:ph idx="1" type="body"/>
          </p:nvPr>
        </p:nvSpPr>
        <p:spPr>
          <a:xfrm>
            <a:off x="623400" y="2035450"/>
            <a:ext cx="9282900" cy="68328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2"/>
              </a:buClr>
              <a:buSzPts val="3600"/>
              <a:buChar char="●"/>
            </a:pPr>
            <a:r>
              <a:rPr lang="ru">
                <a:solidFill>
                  <a:schemeClr val="lt2"/>
                </a:solidFill>
              </a:rPr>
              <a:t>Strike 3 - should have been called Ball 2</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Change in Run Exp: -0.158</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Mean Simulated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Toronto: 2.50</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3.37</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Most Common Final Scores: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2-1 (6.7%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1-0 (6.1% of sims)</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3-2 (6.0% of sims)</a:t>
            </a:r>
            <a:endParaRPr>
              <a:solidFill>
                <a:schemeClr val="lt2"/>
              </a:solidFill>
            </a:endParaRPr>
          </a:p>
          <a:p>
            <a:pPr indent="-457200" lvl="0" marL="457200" rtl="0" algn="l">
              <a:spcBef>
                <a:spcPts val="0"/>
              </a:spcBef>
              <a:spcAft>
                <a:spcPts val="0"/>
              </a:spcAft>
              <a:buClr>
                <a:schemeClr val="lt2"/>
              </a:buClr>
              <a:buSzPts val="3600"/>
              <a:buChar char="●"/>
            </a:pPr>
            <a:r>
              <a:rPr lang="ru">
                <a:solidFill>
                  <a:schemeClr val="lt2"/>
                </a:solidFill>
              </a:rPr>
              <a:t>Win Probability with Correct Call</a:t>
            </a:r>
            <a:endParaRPr>
              <a:solidFill>
                <a:schemeClr val="lt2"/>
              </a:solidFill>
            </a:endParaRPr>
          </a:p>
          <a:p>
            <a:pPr indent="-406400" lvl="1" marL="914400" rtl="0" algn="l">
              <a:spcBef>
                <a:spcPts val="0"/>
              </a:spcBef>
              <a:spcAft>
                <a:spcPts val="0"/>
              </a:spcAft>
              <a:buClr>
                <a:schemeClr val="lt2"/>
              </a:buClr>
              <a:buSzPts val="2800"/>
              <a:buChar char="○"/>
            </a:pPr>
            <a:r>
              <a:rPr lang="ru">
                <a:solidFill>
                  <a:schemeClr val="lt2"/>
                </a:solidFill>
              </a:rPr>
              <a:t>Chicago: 66.8%</a:t>
            </a:r>
            <a:endParaRPr>
              <a:solidFill>
                <a:srgbClr val="9E9E9E"/>
              </a:solidFill>
            </a:endParaRPr>
          </a:p>
        </p:txBody>
      </p:sp>
      <p:pic>
        <p:nvPicPr>
          <p:cNvPr id="271" name="Google Shape;271;p30"/>
          <p:cNvPicPr preferRelativeResize="0"/>
          <p:nvPr/>
        </p:nvPicPr>
        <p:blipFill>
          <a:blip r:embed="rId3">
            <a:alphaModFix/>
          </a:blip>
          <a:stretch>
            <a:fillRect/>
          </a:stretch>
        </p:blipFill>
        <p:spPr>
          <a:xfrm>
            <a:off x="11063475" y="782250"/>
            <a:ext cx="6601121" cy="1145400"/>
          </a:xfrm>
          <a:prstGeom prst="rect">
            <a:avLst/>
          </a:prstGeom>
          <a:noFill/>
          <a:ln>
            <a:noFill/>
          </a:ln>
        </p:spPr>
      </p:pic>
      <p:pic>
        <p:nvPicPr>
          <p:cNvPr id="272" name="Google Shape;272;p30"/>
          <p:cNvPicPr preferRelativeResize="0"/>
          <p:nvPr/>
        </p:nvPicPr>
        <p:blipFill>
          <a:blip r:embed="rId4">
            <a:alphaModFix/>
          </a:blip>
          <a:stretch>
            <a:fillRect/>
          </a:stretch>
        </p:blipFill>
        <p:spPr>
          <a:xfrm>
            <a:off x="11924677" y="2223650"/>
            <a:ext cx="4878711" cy="6995400"/>
          </a:xfrm>
          <a:prstGeom prst="rect">
            <a:avLst/>
          </a:prstGeom>
          <a:noFill/>
          <a:ln>
            <a:noFill/>
          </a:ln>
        </p:spPr>
      </p:pic>
      <p:pic>
        <p:nvPicPr>
          <p:cNvPr id="273" name="Google Shape;273;p30"/>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926775" y="7567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2"/>
                </a:solidFill>
                <a:latin typeface="Alfa Slab One"/>
                <a:ea typeface="Alfa Slab One"/>
                <a:cs typeface="Alfa Slab One"/>
                <a:sym typeface="Alfa Slab One"/>
              </a:rPr>
              <a:t>Eddings Results</a:t>
            </a:r>
            <a:endParaRPr>
              <a:latin typeface="Alfa Slab One"/>
              <a:ea typeface="Alfa Slab One"/>
              <a:cs typeface="Alfa Slab One"/>
              <a:sym typeface="Alfa Slab One"/>
            </a:endParaRPr>
          </a:p>
        </p:txBody>
      </p:sp>
      <p:pic>
        <p:nvPicPr>
          <p:cNvPr id="279" name="Google Shape;279;p31"/>
          <p:cNvPicPr preferRelativeResize="0"/>
          <p:nvPr/>
        </p:nvPicPr>
        <p:blipFill>
          <a:blip r:embed="rId3">
            <a:alphaModFix/>
          </a:blip>
          <a:stretch>
            <a:fillRect/>
          </a:stretch>
        </p:blipFill>
        <p:spPr>
          <a:xfrm>
            <a:off x="10597778" y="523713"/>
            <a:ext cx="7231251" cy="6075574"/>
          </a:xfrm>
          <a:prstGeom prst="rect">
            <a:avLst/>
          </a:prstGeom>
          <a:noFill/>
          <a:ln>
            <a:noFill/>
          </a:ln>
        </p:spPr>
      </p:pic>
      <p:pic>
        <p:nvPicPr>
          <p:cNvPr id="280" name="Google Shape;280;p31"/>
          <p:cNvPicPr preferRelativeResize="0"/>
          <p:nvPr/>
        </p:nvPicPr>
        <p:blipFill>
          <a:blip r:embed="rId4">
            <a:alphaModFix/>
          </a:blip>
          <a:stretch>
            <a:fillRect/>
          </a:stretch>
        </p:blipFill>
        <p:spPr>
          <a:xfrm>
            <a:off x="10815750" y="6857900"/>
            <a:ext cx="6482250" cy="2889093"/>
          </a:xfrm>
          <a:prstGeom prst="rect">
            <a:avLst/>
          </a:prstGeom>
          <a:noFill/>
          <a:ln>
            <a:noFill/>
          </a:ln>
        </p:spPr>
      </p:pic>
      <p:pic>
        <p:nvPicPr>
          <p:cNvPr id="281" name="Google Shape;281;p31"/>
          <p:cNvPicPr preferRelativeResize="0"/>
          <p:nvPr/>
        </p:nvPicPr>
        <p:blipFill>
          <a:blip r:embed="rId5">
            <a:alphaModFix/>
          </a:blip>
          <a:stretch>
            <a:fillRect/>
          </a:stretch>
        </p:blipFill>
        <p:spPr>
          <a:xfrm>
            <a:off x="806650" y="1902150"/>
            <a:ext cx="8229600" cy="7429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4782375" y="518600"/>
            <a:ext cx="9313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7200">
                <a:solidFill>
                  <a:srgbClr val="FFFFFF"/>
                </a:solidFill>
                <a:latin typeface="Alfa Slab One"/>
                <a:ea typeface="Alfa Slab One"/>
                <a:cs typeface="Alfa Slab One"/>
                <a:sym typeface="Alfa Slab One"/>
              </a:rPr>
              <a:t>Table of Contents</a:t>
            </a:r>
            <a:endParaRPr sz="7200">
              <a:solidFill>
                <a:srgbClr val="FFFFFF"/>
              </a:solidFill>
              <a:latin typeface="Alfa Slab One"/>
              <a:ea typeface="Alfa Slab One"/>
              <a:cs typeface="Alfa Slab One"/>
              <a:sym typeface="Alfa Slab One"/>
            </a:endParaRPr>
          </a:p>
        </p:txBody>
      </p:sp>
      <p:graphicFrame>
        <p:nvGraphicFramePr>
          <p:cNvPr id="65" name="Google Shape;65;p14"/>
          <p:cNvGraphicFramePr/>
          <p:nvPr/>
        </p:nvGraphicFramePr>
        <p:xfrm>
          <a:off x="3580850" y="3078650"/>
          <a:ext cx="3000000" cy="3000000"/>
        </p:xfrm>
        <a:graphic>
          <a:graphicData uri="http://schemas.openxmlformats.org/drawingml/2006/table">
            <a:tbl>
              <a:tblPr>
                <a:noFill/>
                <a:tableStyleId>{3DA56E4B-5FC1-4F97-9555-D2541C13B542}</a:tableStyleId>
              </a:tblPr>
              <a:tblGrid>
                <a:gridCol w="4076975"/>
                <a:gridCol w="4076975"/>
                <a:gridCol w="4076975"/>
                <a:gridCol w="4076975"/>
              </a:tblGrid>
              <a:tr h="381000">
                <a:tc>
                  <a:txBody>
                    <a:bodyPr/>
                    <a:lstStyle/>
                    <a:p>
                      <a:pPr indent="0" lvl="0" marL="0" rtl="0" algn="ctr">
                        <a:lnSpc>
                          <a:spcPct val="115000"/>
                        </a:lnSpc>
                        <a:spcBef>
                          <a:spcPts val="1200"/>
                        </a:spcBef>
                        <a:spcAft>
                          <a:spcPts val="120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t/>
                      </a:r>
                      <a:endParaRPr sz="2400">
                        <a:solidFill>
                          <a:srgbClr val="FFFFFF"/>
                        </a:solidFill>
                        <a:latin typeface="IBM Plex Serif"/>
                        <a:ea typeface="IBM Plex Serif"/>
                        <a:cs typeface="IBM Plex Serif"/>
                        <a:sym typeface="IBM Plex Serif"/>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t/>
                      </a:r>
                      <a:endParaRPr sz="2400">
                        <a:solidFill>
                          <a:srgbClr val="FFFFFF"/>
                        </a:solidFill>
                        <a:latin typeface="IBM Plex Serif"/>
                        <a:ea typeface="IBM Plex Serif"/>
                        <a:cs typeface="IBM Plex Serif"/>
                        <a:sym typeface="IBM Plex Serif"/>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6" name="Google Shape;66;p14"/>
          <p:cNvSpPr/>
          <p:nvPr/>
        </p:nvSpPr>
        <p:spPr>
          <a:xfrm>
            <a:off x="4837300" y="2489150"/>
            <a:ext cx="723900" cy="756300"/>
          </a:xfrm>
          <a:prstGeom prst="ellipse">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434343"/>
                </a:solidFill>
                <a:latin typeface="Alfa Slab One"/>
                <a:ea typeface="Alfa Slab One"/>
                <a:cs typeface="Alfa Slab One"/>
                <a:sym typeface="Alfa Slab One"/>
              </a:rPr>
              <a:t>1</a:t>
            </a:r>
            <a:endParaRPr sz="3000">
              <a:solidFill>
                <a:srgbClr val="434343"/>
              </a:solidFill>
              <a:latin typeface="Alfa Slab One"/>
              <a:ea typeface="Alfa Slab One"/>
              <a:cs typeface="Alfa Slab One"/>
              <a:sym typeface="Alfa Slab One"/>
            </a:endParaRPr>
          </a:p>
        </p:txBody>
      </p:sp>
      <p:sp>
        <p:nvSpPr>
          <p:cNvPr id="67" name="Google Shape;67;p14"/>
          <p:cNvSpPr/>
          <p:nvPr/>
        </p:nvSpPr>
        <p:spPr>
          <a:xfrm>
            <a:off x="4822450" y="5903450"/>
            <a:ext cx="753600" cy="756300"/>
          </a:xfrm>
          <a:prstGeom prst="ellipse">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434343"/>
                </a:solidFill>
                <a:latin typeface="Alfa Slab One"/>
                <a:ea typeface="Alfa Slab One"/>
                <a:cs typeface="Alfa Slab One"/>
                <a:sym typeface="Alfa Slab One"/>
              </a:rPr>
              <a:t>4</a:t>
            </a:r>
            <a:endParaRPr sz="3000">
              <a:solidFill>
                <a:srgbClr val="434343"/>
              </a:solidFill>
              <a:latin typeface="Alfa Slab One"/>
              <a:ea typeface="Alfa Slab One"/>
              <a:cs typeface="Alfa Slab One"/>
              <a:sym typeface="Alfa Slab One"/>
            </a:endParaRPr>
          </a:p>
        </p:txBody>
      </p:sp>
      <p:sp>
        <p:nvSpPr>
          <p:cNvPr id="68" name="Google Shape;68;p14"/>
          <p:cNvSpPr/>
          <p:nvPr/>
        </p:nvSpPr>
        <p:spPr>
          <a:xfrm>
            <a:off x="4822450" y="4765350"/>
            <a:ext cx="753600" cy="756300"/>
          </a:xfrm>
          <a:prstGeom prst="ellipse">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434343"/>
                </a:solidFill>
                <a:latin typeface="Alfa Slab One"/>
                <a:ea typeface="Alfa Slab One"/>
                <a:cs typeface="Alfa Slab One"/>
                <a:sym typeface="Alfa Slab One"/>
              </a:rPr>
              <a:t>3</a:t>
            </a:r>
            <a:endParaRPr sz="3000">
              <a:solidFill>
                <a:srgbClr val="434343"/>
              </a:solidFill>
              <a:latin typeface="Alfa Slab One"/>
              <a:ea typeface="Alfa Slab One"/>
              <a:cs typeface="Alfa Slab One"/>
              <a:sym typeface="Alfa Slab One"/>
            </a:endParaRPr>
          </a:p>
        </p:txBody>
      </p:sp>
      <p:sp>
        <p:nvSpPr>
          <p:cNvPr id="69" name="Google Shape;69;p14"/>
          <p:cNvSpPr/>
          <p:nvPr/>
        </p:nvSpPr>
        <p:spPr>
          <a:xfrm>
            <a:off x="4822451" y="3627250"/>
            <a:ext cx="753600" cy="756300"/>
          </a:xfrm>
          <a:prstGeom prst="ellipse">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434343"/>
                </a:solidFill>
                <a:latin typeface="Alfa Slab One"/>
                <a:ea typeface="Alfa Slab One"/>
                <a:cs typeface="Alfa Slab One"/>
                <a:sym typeface="Alfa Slab One"/>
              </a:rPr>
              <a:t>2</a:t>
            </a:r>
            <a:endParaRPr sz="3000">
              <a:solidFill>
                <a:srgbClr val="434343"/>
              </a:solidFill>
              <a:latin typeface="Alfa Slab One"/>
              <a:ea typeface="Alfa Slab One"/>
              <a:cs typeface="Alfa Slab One"/>
              <a:sym typeface="Alfa Slab One"/>
            </a:endParaRPr>
          </a:p>
        </p:txBody>
      </p:sp>
      <p:sp>
        <p:nvSpPr>
          <p:cNvPr id="70" name="Google Shape;70;p14"/>
          <p:cNvSpPr txBox="1"/>
          <p:nvPr/>
        </p:nvSpPr>
        <p:spPr>
          <a:xfrm>
            <a:off x="5582903" y="2569250"/>
            <a:ext cx="10727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lt1"/>
                </a:solidFill>
              </a:rPr>
              <a:t>Background</a:t>
            </a:r>
            <a:endParaRPr sz="3200">
              <a:solidFill>
                <a:schemeClr val="lt1"/>
              </a:solidFill>
            </a:endParaRPr>
          </a:p>
        </p:txBody>
      </p:sp>
      <p:sp>
        <p:nvSpPr>
          <p:cNvPr id="71" name="Google Shape;71;p14"/>
          <p:cNvSpPr txBox="1"/>
          <p:nvPr/>
        </p:nvSpPr>
        <p:spPr>
          <a:xfrm>
            <a:off x="0" y="55200"/>
            <a:ext cx="885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4"/>
          <p:cNvSpPr txBox="1"/>
          <p:nvPr/>
        </p:nvSpPr>
        <p:spPr>
          <a:xfrm>
            <a:off x="5590800" y="3706450"/>
            <a:ext cx="256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200">
                <a:solidFill>
                  <a:schemeClr val="lt1"/>
                </a:solidFill>
              </a:rPr>
              <a:t>Methodology</a:t>
            </a:r>
            <a:endParaRPr sz="3200">
              <a:solidFill>
                <a:schemeClr val="lt1"/>
              </a:solidFill>
            </a:endParaRPr>
          </a:p>
        </p:txBody>
      </p:sp>
      <p:sp>
        <p:nvSpPr>
          <p:cNvPr id="73" name="Google Shape;73;p14"/>
          <p:cNvSpPr txBox="1"/>
          <p:nvPr/>
        </p:nvSpPr>
        <p:spPr>
          <a:xfrm>
            <a:off x="5590800" y="4804950"/>
            <a:ext cx="1047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lt1"/>
                </a:solidFill>
              </a:rPr>
              <a:t>Case Study 1: Doug Eddings 6/21/22</a:t>
            </a:r>
            <a:endParaRPr/>
          </a:p>
        </p:txBody>
      </p:sp>
      <p:sp>
        <p:nvSpPr>
          <p:cNvPr id="74" name="Google Shape;74;p14"/>
          <p:cNvSpPr txBox="1"/>
          <p:nvPr/>
        </p:nvSpPr>
        <p:spPr>
          <a:xfrm>
            <a:off x="5582903" y="5912100"/>
            <a:ext cx="860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lt1"/>
                </a:solidFill>
              </a:rPr>
              <a:t>Case Study 2: Pat Hoberg 6/22/22</a:t>
            </a:r>
            <a:endParaRPr sz="3200">
              <a:solidFill>
                <a:schemeClr val="lt1"/>
              </a:solidFill>
            </a:endParaRPr>
          </a:p>
        </p:txBody>
      </p:sp>
      <p:sp>
        <p:nvSpPr>
          <p:cNvPr id="75" name="Google Shape;75;p14"/>
          <p:cNvSpPr/>
          <p:nvPr/>
        </p:nvSpPr>
        <p:spPr>
          <a:xfrm>
            <a:off x="4822450" y="7041550"/>
            <a:ext cx="753600" cy="756300"/>
          </a:xfrm>
          <a:prstGeom prst="ellipse">
            <a:avLst/>
          </a:prstGeom>
          <a:solidFill>
            <a:srgbClr val="FFFFF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434343"/>
                </a:solidFill>
                <a:latin typeface="Alfa Slab One"/>
                <a:ea typeface="Alfa Slab One"/>
                <a:cs typeface="Alfa Slab One"/>
                <a:sym typeface="Alfa Slab One"/>
              </a:rPr>
              <a:t>5</a:t>
            </a:r>
            <a:endParaRPr sz="3000">
              <a:solidFill>
                <a:srgbClr val="434343"/>
              </a:solidFill>
              <a:latin typeface="Alfa Slab One"/>
              <a:ea typeface="Alfa Slab One"/>
              <a:cs typeface="Alfa Slab One"/>
              <a:sym typeface="Alfa Slab One"/>
            </a:endParaRPr>
          </a:p>
        </p:txBody>
      </p:sp>
      <p:sp>
        <p:nvSpPr>
          <p:cNvPr id="76" name="Google Shape;76;p14"/>
          <p:cNvSpPr txBox="1"/>
          <p:nvPr/>
        </p:nvSpPr>
        <p:spPr>
          <a:xfrm>
            <a:off x="5590800" y="7081150"/>
            <a:ext cx="1047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lt1"/>
                </a:solidFill>
              </a:rPr>
              <a:t>Summary and Analysis</a:t>
            </a:r>
            <a:endParaRPr sz="3200">
              <a:solidFill>
                <a:schemeClr val="lt1"/>
              </a:solidFill>
            </a:endParaRPr>
          </a:p>
        </p:txBody>
      </p:sp>
      <p:pic>
        <p:nvPicPr>
          <p:cNvPr id="77" name="Google Shape;77;p14"/>
          <p:cNvPicPr preferRelativeResize="0"/>
          <p:nvPr/>
        </p:nvPicPr>
        <p:blipFill>
          <a:blip r:embed="rId3">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623400" y="4301700"/>
            <a:ext cx="17577300" cy="1683600"/>
          </a:xfrm>
          <a:prstGeom prst="rect">
            <a:avLst/>
          </a:prstGeom>
        </p:spPr>
        <p:txBody>
          <a:bodyPr anchorCtr="0" anchor="ctr" bIns="182850" lIns="182850" spcFirstLastPara="1" rIns="182850" wrap="square" tIns="182850">
            <a:noAutofit/>
          </a:bodyPr>
          <a:lstStyle/>
          <a:p>
            <a:pPr indent="0" lvl="0" marL="0" rtl="0" algn="ctr">
              <a:spcBef>
                <a:spcPts val="0"/>
              </a:spcBef>
              <a:spcAft>
                <a:spcPts val="0"/>
              </a:spcAft>
              <a:buClr>
                <a:schemeClr val="dk1"/>
              </a:buClr>
              <a:buSzPts val="990"/>
              <a:buFont typeface="Arial"/>
              <a:buNone/>
            </a:pPr>
            <a:r>
              <a:rPr lang="ru" sz="6660">
                <a:solidFill>
                  <a:schemeClr val="lt1"/>
                </a:solidFill>
                <a:latin typeface="Alfa Slab One"/>
                <a:ea typeface="Alfa Slab One"/>
                <a:cs typeface="Alfa Slab One"/>
                <a:sym typeface="Alfa Slab One"/>
              </a:rPr>
              <a:t>Section 4: Pat Hoberg 6/22/22</a:t>
            </a:r>
            <a:endParaRPr sz="6660">
              <a:solidFill>
                <a:schemeClr val="lt1"/>
              </a:solidFill>
              <a:latin typeface="Alfa Slab One"/>
              <a:ea typeface="Alfa Slab One"/>
              <a:cs typeface="Alfa Slab One"/>
              <a:sym typeface="Alfa Slab One"/>
            </a:endParaRPr>
          </a:p>
          <a:p>
            <a:pPr indent="0" lvl="0" marL="0" rtl="0" algn="ctr">
              <a:spcBef>
                <a:spcPts val="0"/>
              </a:spcBef>
              <a:spcAft>
                <a:spcPts val="0"/>
              </a:spcAft>
              <a:buSzPts val="990"/>
              <a:buNone/>
            </a:pPr>
            <a:r>
              <a:t/>
            </a:r>
            <a:endParaRPr sz="5580"/>
          </a:p>
        </p:txBody>
      </p:sp>
      <p:pic>
        <p:nvPicPr>
          <p:cNvPr id="287" name="Google Shape;287;p32"/>
          <p:cNvPicPr preferRelativeResize="0"/>
          <p:nvPr/>
        </p:nvPicPr>
        <p:blipFill>
          <a:blip r:embed="rId3">
            <a:alphaModFix/>
          </a:blip>
          <a:stretch>
            <a:fillRect/>
          </a:stretch>
        </p:blipFill>
        <p:spPr>
          <a:xfrm>
            <a:off x="8322200" y="6096400"/>
            <a:ext cx="995601" cy="970549"/>
          </a:xfrm>
          <a:prstGeom prst="rect">
            <a:avLst/>
          </a:prstGeom>
          <a:noFill/>
          <a:ln>
            <a:noFill/>
          </a:ln>
        </p:spPr>
      </p:pic>
      <p:pic>
        <p:nvPicPr>
          <p:cNvPr id="288" name="Google Shape;288;p32"/>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990"/>
              <a:buFont typeface="Arial"/>
              <a:buNone/>
            </a:pPr>
            <a:r>
              <a:rPr lang="ru" sz="4340">
                <a:solidFill>
                  <a:schemeClr val="lt2"/>
                </a:solidFill>
                <a:latin typeface="Alfa Slab One"/>
                <a:ea typeface="Alfa Slab One"/>
                <a:cs typeface="Alfa Slab One"/>
                <a:sym typeface="Alfa Slab One"/>
              </a:rPr>
              <a:t>Game 2: Pat Hoberg 06/22/22 (Group B)</a:t>
            </a:r>
            <a:endParaRPr sz="4340">
              <a:solidFill>
                <a:schemeClr val="lt2"/>
              </a:solidFill>
              <a:latin typeface="Alfa Slab One"/>
              <a:ea typeface="Alfa Slab One"/>
              <a:cs typeface="Alfa Slab One"/>
              <a:sym typeface="Alfa Slab One"/>
            </a:endParaRPr>
          </a:p>
          <a:p>
            <a:pPr indent="0" lvl="0" marL="0" rtl="0" algn="l">
              <a:spcBef>
                <a:spcPts val="0"/>
              </a:spcBef>
              <a:spcAft>
                <a:spcPts val="0"/>
              </a:spcAft>
              <a:buClr>
                <a:schemeClr val="dk1"/>
              </a:buClr>
              <a:buSzPts val="990"/>
              <a:buFont typeface="Arial"/>
              <a:buNone/>
            </a:pPr>
            <a:r>
              <a:t/>
            </a:r>
            <a:endParaRPr sz="5040">
              <a:solidFill>
                <a:schemeClr val="lt2"/>
              </a:solidFill>
            </a:endParaRPr>
          </a:p>
        </p:txBody>
      </p:sp>
      <p:sp>
        <p:nvSpPr>
          <p:cNvPr id="294" name="Google Shape;294;p33"/>
          <p:cNvSpPr txBox="1"/>
          <p:nvPr>
            <p:ph idx="1" type="body"/>
          </p:nvPr>
        </p:nvSpPr>
        <p:spPr>
          <a:xfrm>
            <a:off x="623400" y="2393825"/>
            <a:ext cx="17041200" cy="68328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1"/>
              </a:buClr>
              <a:buSzPts val="3600"/>
              <a:buChar char="●"/>
            </a:pPr>
            <a:r>
              <a:rPr lang="ru">
                <a:solidFill>
                  <a:schemeClr val="lt1"/>
                </a:solidFill>
              </a:rPr>
              <a:t>5 missed calls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All in favor of ATL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First call in 5th inning</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Only one true strike called ball</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Actual Score: Braves 4-3</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Alternative Final Score: </a:t>
            </a:r>
            <a:r>
              <a:rPr b="1" lang="ru" u="sng">
                <a:solidFill>
                  <a:schemeClr val="lt1"/>
                </a:solidFill>
              </a:rPr>
              <a:t>Giants 4-2</a:t>
            </a:r>
            <a:endParaRPr b="1" u="sng">
              <a:solidFill>
                <a:schemeClr val="lt1"/>
              </a:solidFill>
            </a:endParaRPr>
          </a:p>
          <a:p>
            <a:pPr indent="0" lvl="0" marL="0" rtl="0" algn="l">
              <a:spcBef>
                <a:spcPts val="2400"/>
              </a:spcBef>
              <a:spcAft>
                <a:spcPts val="2400"/>
              </a:spcAft>
              <a:buNone/>
            </a:pPr>
            <a:r>
              <a:t/>
            </a:r>
            <a:endParaRPr b="1" u="sng">
              <a:solidFill>
                <a:schemeClr val="lt1"/>
              </a:solidFill>
            </a:endParaRPr>
          </a:p>
        </p:txBody>
      </p:sp>
      <p:pic>
        <p:nvPicPr>
          <p:cNvPr id="295" name="Google Shape;295;p33"/>
          <p:cNvPicPr preferRelativeResize="0"/>
          <p:nvPr/>
        </p:nvPicPr>
        <p:blipFill>
          <a:blip r:embed="rId3">
            <a:alphaModFix/>
          </a:blip>
          <a:stretch>
            <a:fillRect/>
          </a:stretch>
        </p:blipFill>
        <p:spPr>
          <a:xfrm>
            <a:off x="12600567" y="346837"/>
            <a:ext cx="5330659" cy="9593324"/>
          </a:xfrm>
          <a:prstGeom prst="rect">
            <a:avLst/>
          </a:prstGeom>
          <a:noFill/>
          <a:ln>
            <a:noFill/>
          </a:ln>
        </p:spPr>
      </p:pic>
      <p:grpSp>
        <p:nvGrpSpPr>
          <p:cNvPr id="296" name="Google Shape;296;p33"/>
          <p:cNvGrpSpPr/>
          <p:nvPr/>
        </p:nvGrpSpPr>
        <p:grpSpPr>
          <a:xfrm>
            <a:off x="244424" y="8633925"/>
            <a:ext cx="12092824" cy="1300500"/>
            <a:chOff x="222199" y="8150325"/>
            <a:chExt cx="12092824" cy="1300500"/>
          </a:xfrm>
        </p:grpSpPr>
        <p:pic>
          <p:nvPicPr>
            <p:cNvPr id="297" name="Google Shape;297;p33"/>
            <p:cNvPicPr preferRelativeResize="0"/>
            <p:nvPr/>
          </p:nvPicPr>
          <p:blipFill>
            <a:blip r:embed="rId4">
              <a:alphaModFix/>
            </a:blip>
            <a:stretch>
              <a:fillRect/>
            </a:stretch>
          </p:blipFill>
          <p:spPr>
            <a:xfrm>
              <a:off x="222199" y="8150325"/>
              <a:ext cx="12092824" cy="1300500"/>
            </a:xfrm>
            <a:prstGeom prst="rect">
              <a:avLst/>
            </a:prstGeom>
            <a:noFill/>
            <a:ln>
              <a:noFill/>
            </a:ln>
          </p:spPr>
        </p:pic>
        <p:sp>
          <p:nvSpPr>
            <p:cNvPr id="298" name="Google Shape;298;p33"/>
            <p:cNvSpPr/>
            <p:nvPr/>
          </p:nvSpPr>
          <p:spPr>
            <a:xfrm>
              <a:off x="5338575" y="8639150"/>
              <a:ext cx="422100" cy="33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F2F2F"/>
                </a:solidFill>
              </a:endParaRPr>
            </a:p>
          </p:txBody>
        </p:sp>
        <p:sp>
          <p:nvSpPr>
            <p:cNvPr id="299" name="Google Shape;299;p33"/>
            <p:cNvSpPr/>
            <p:nvPr/>
          </p:nvSpPr>
          <p:spPr>
            <a:xfrm>
              <a:off x="7179550" y="8633925"/>
              <a:ext cx="422100" cy="33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F2F2F"/>
                </a:solidFill>
              </a:endParaRPr>
            </a:p>
          </p:txBody>
        </p:sp>
        <p:sp>
          <p:nvSpPr>
            <p:cNvPr id="300" name="Google Shape;300;p33"/>
            <p:cNvSpPr/>
            <p:nvPr/>
          </p:nvSpPr>
          <p:spPr>
            <a:xfrm>
              <a:off x="8951100" y="8633925"/>
              <a:ext cx="422100" cy="33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F2F2F"/>
                </a:solidFill>
              </a:endParaRPr>
            </a:p>
          </p:txBody>
        </p:sp>
        <p:sp>
          <p:nvSpPr>
            <p:cNvPr id="301" name="Google Shape;301;p33"/>
            <p:cNvSpPr/>
            <p:nvPr/>
          </p:nvSpPr>
          <p:spPr>
            <a:xfrm>
              <a:off x="8951100" y="9048650"/>
              <a:ext cx="422100" cy="33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F2F2F"/>
                </a:solidFill>
              </a:endParaRPr>
            </a:p>
          </p:txBody>
        </p:sp>
      </p:grpSp>
      <p:sp>
        <p:nvSpPr>
          <p:cNvPr id="302" name="Google Shape;302;p33"/>
          <p:cNvSpPr/>
          <p:nvPr/>
        </p:nvSpPr>
        <p:spPr>
          <a:xfrm>
            <a:off x="8061155" y="9091125"/>
            <a:ext cx="422100" cy="33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F2F2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623400" y="54000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Call 1</a:t>
            </a:r>
            <a:endParaRPr>
              <a:solidFill>
                <a:schemeClr val="lt1"/>
              </a:solidFill>
              <a:latin typeface="Alfa Slab One"/>
              <a:ea typeface="Alfa Slab One"/>
              <a:cs typeface="Alfa Slab One"/>
              <a:sym typeface="Alfa Slab One"/>
            </a:endParaRPr>
          </a:p>
        </p:txBody>
      </p:sp>
      <p:sp>
        <p:nvSpPr>
          <p:cNvPr id="308" name="Google Shape;308;p34"/>
          <p:cNvSpPr txBox="1"/>
          <p:nvPr>
            <p:ph idx="1" type="body"/>
          </p:nvPr>
        </p:nvSpPr>
        <p:spPr>
          <a:xfrm>
            <a:off x="623400" y="1810250"/>
            <a:ext cx="17041200" cy="6832800"/>
          </a:xfrm>
          <a:prstGeom prst="rect">
            <a:avLst/>
          </a:prstGeom>
        </p:spPr>
        <p:txBody>
          <a:bodyPr anchorCtr="0" anchor="t" bIns="182850" lIns="182850" spcFirstLastPara="1" rIns="182850" wrap="square" tIns="182850">
            <a:normAutofit lnSpcReduction="10000"/>
          </a:bodyPr>
          <a:lstStyle/>
          <a:p>
            <a:pPr indent="-457200" lvl="0" marL="457200" rtl="0" algn="l">
              <a:spcBef>
                <a:spcPts val="0"/>
              </a:spcBef>
              <a:spcAft>
                <a:spcPts val="0"/>
              </a:spcAft>
              <a:buClr>
                <a:schemeClr val="lt1"/>
              </a:buClr>
              <a:buSzPts val="3600"/>
              <a:buChar char="●"/>
            </a:pPr>
            <a:r>
              <a:rPr lang="ru">
                <a:solidFill>
                  <a:schemeClr val="lt1"/>
                </a:solidFill>
              </a:rPr>
              <a:t>Strike 3, should have been ball 2</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Weight i</a:t>
            </a:r>
            <a:r>
              <a:rPr lang="ru">
                <a:solidFill>
                  <a:schemeClr val="lt1"/>
                </a:solidFill>
              </a:rPr>
              <a:t>m</a:t>
            </a:r>
            <a:r>
              <a:rPr lang="ru">
                <a:solidFill>
                  <a:schemeClr val="lt1"/>
                </a:solidFill>
              </a:rPr>
              <a:t>portance rank:</a:t>
            </a:r>
            <a:r>
              <a:rPr b="1" lang="ru">
                <a:solidFill>
                  <a:schemeClr val="lt1"/>
                </a:solidFill>
              </a:rPr>
              <a:t> 1</a:t>
            </a:r>
            <a:r>
              <a:rPr b="1" baseline="30000" lang="ru">
                <a:solidFill>
                  <a:schemeClr val="lt1"/>
                </a:solidFill>
              </a:rPr>
              <a:t>st</a:t>
            </a:r>
            <a:endParaRPr b="1" baseline="30000">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Change in run expectancy: -0.240</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Mean Simulated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4.2816</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2.3494</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Most Common Final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3-2 (5.8%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3-0 (5.7%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2-0 (5.4%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Win probability with correct call: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74.95%</a:t>
            </a:r>
            <a:endParaRPr>
              <a:solidFill>
                <a:schemeClr val="lt1"/>
              </a:solidFill>
            </a:endParaRPr>
          </a:p>
        </p:txBody>
      </p:sp>
      <p:pic>
        <p:nvPicPr>
          <p:cNvPr id="309" name="Google Shape;309;p34"/>
          <p:cNvPicPr preferRelativeResize="0"/>
          <p:nvPr/>
        </p:nvPicPr>
        <p:blipFill>
          <a:blip r:embed="rId3">
            <a:alphaModFix/>
          </a:blip>
          <a:stretch>
            <a:fillRect/>
          </a:stretch>
        </p:blipFill>
        <p:spPr>
          <a:xfrm>
            <a:off x="11198507" y="540000"/>
            <a:ext cx="6578718" cy="1145400"/>
          </a:xfrm>
          <a:prstGeom prst="rect">
            <a:avLst/>
          </a:prstGeom>
          <a:noFill/>
          <a:ln>
            <a:noFill/>
          </a:ln>
        </p:spPr>
      </p:pic>
      <p:pic>
        <p:nvPicPr>
          <p:cNvPr id="310" name="Google Shape;310;p34"/>
          <p:cNvPicPr preferRelativeResize="0"/>
          <p:nvPr/>
        </p:nvPicPr>
        <p:blipFill rotWithShape="1">
          <a:blip r:embed="rId4">
            <a:alphaModFix/>
          </a:blip>
          <a:srcRect b="1912" l="0" r="0" t="0"/>
          <a:stretch/>
        </p:blipFill>
        <p:spPr>
          <a:xfrm>
            <a:off x="11551775" y="1810250"/>
            <a:ext cx="5872175" cy="8184225"/>
          </a:xfrm>
          <a:prstGeom prst="rect">
            <a:avLst/>
          </a:prstGeom>
          <a:noFill/>
          <a:ln>
            <a:noFill/>
          </a:ln>
        </p:spPr>
      </p:pic>
      <p:pic>
        <p:nvPicPr>
          <p:cNvPr id="311" name="Google Shape;311;p34"/>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623400" y="54000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Call 2</a:t>
            </a:r>
            <a:endParaRPr>
              <a:solidFill>
                <a:schemeClr val="lt1"/>
              </a:solidFill>
              <a:latin typeface="Alfa Slab One"/>
              <a:ea typeface="Alfa Slab One"/>
              <a:cs typeface="Alfa Slab One"/>
              <a:sym typeface="Alfa Slab One"/>
            </a:endParaRPr>
          </a:p>
        </p:txBody>
      </p:sp>
      <p:sp>
        <p:nvSpPr>
          <p:cNvPr id="317" name="Google Shape;317;p35"/>
          <p:cNvSpPr txBox="1"/>
          <p:nvPr>
            <p:ph idx="1" type="body"/>
          </p:nvPr>
        </p:nvSpPr>
        <p:spPr>
          <a:xfrm>
            <a:off x="623400" y="1827500"/>
            <a:ext cx="17041200" cy="6832800"/>
          </a:xfrm>
          <a:prstGeom prst="rect">
            <a:avLst/>
          </a:prstGeom>
        </p:spPr>
        <p:txBody>
          <a:bodyPr anchorCtr="0" anchor="t" bIns="182850" lIns="182850" spcFirstLastPara="1" rIns="182850" wrap="square" tIns="182850">
            <a:normAutofit lnSpcReduction="10000"/>
          </a:bodyPr>
          <a:lstStyle/>
          <a:p>
            <a:pPr indent="-457200" lvl="0" marL="457200" rtl="0" algn="l">
              <a:spcBef>
                <a:spcPts val="0"/>
              </a:spcBef>
              <a:spcAft>
                <a:spcPts val="0"/>
              </a:spcAft>
              <a:buClr>
                <a:schemeClr val="lt1"/>
              </a:buClr>
              <a:buSzPts val="3600"/>
              <a:buChar char="●"/>
            </a:pPr>
            <a:r>
              <a:rPr lang="ru">
                <a:solidFill>
                  <a:schemeClr val="lt1"/>
                </a:solidFill>
              </a:rPr>
              <a:t>Strike 2, should have been ball 2</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Weight importance rank:</a:t>
            </a:r>
            <a:r>
              <a:rPr b="1" lang="ru">
                <a:solidFill>
                  <a:schemeClr val="lt1"/>
                </a:solidFill>
              </a:rPr>
              <a:t> 3</a:t>
            </a:r>
            <a:r>
              <a:rPr b="1" baseline="30000" lang="ru">
                <a:solidFill>
                  <a:schemeClr val="lt1"/>
                </a:solidFill>
              </a:rPr>
              <a:t>rd</a:t>
            </a:r>
            <a:endParaRPr b="1" baseline="30000">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Change in run expectancy: -0.054</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Mean Simulated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3.5626</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1.4379</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Most Common Final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2-0 (16.4%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2-1 (9.7%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3-0 (6.4%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Win probability with correct call: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83.0%</a:t>
            </a:r>
            <a:endParaRPr>
              <a:solidFill>
                <a:schemeClr val="lt1"/>
              </a:solidFill>
            </a:endParaRPr>
          </a:p>
        </p:txBody>
      </p:sp>
      <p:pic>
        <p:nvPicPr>
          <p:cNvPr id="318" name="Google Shape;318;p35"/>
          <p:cNvPicPr preferRelativeResize="0"/>
          <p:nvPr/>
        </p:nvPicPr>
        <p:blipFill>
          <a:blip r:embed="rId3">
            <a:alphaModFix/>
          </a:blip>
          <a:stretch>
            <a:fillRect/>
          </a:stretch>
        </p:blipFill>
        <p:spPr>
          <a:xfrm>
            <a:off x="10917312" y="451125"/>
            <a:ext cx="6471510" cy="1145400"/>
          </a:xfrm>
          <a:prstGeom prst="rect">
            <a:avLst/>
          </a:prstGeom>
          <a:noFill/>
          <a:ln>
            <a:noFill/>
          </a:ln>
        </p:spPr>
      </p:pic>
      <p:pic>
        <p:nvPicPr>
          <p:cNvPr id="319" name="Google Shape;319;p35"/>
          <p:cNvPicPr preferRelativeResize="0"/>
          <p:nvPr/>
        </p:nvPicPr>
        <p:blipFill>
          <a:blip r:embed="rId4">
            <a:alphaModFix/>
          </a:blip>
          <a:stretch>
            <a:fillRect/>
          </a:stretch>
        </p:blipFill>
        <p:spPr>
          <a:xfrm>
            <a:off x="11315250" y="1721475"/>
            <a:ext cx="5867225" cy="8269774"/>
          </a:xfrm>
          <a:prstGeom prst="rect">
            <a:avLst/>
          </a:prstGeom>
          <a:noFill/>
          <a:ln>
            <a:noFill/>
          </a:ln>
        </p:spPr>
      </p:pic>
      <p:pic>
        <p:nvPicPr>
          <p:cNvPr id="320" name="Google Shape;320;p35"/>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623400" y="606825"/>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Call 3</a:t>
            </a:r>
            <a:endParaRPr>
              <a:solidFill>
                <a:schemeClr val="lt1"/>
              </a:solidFill>
              <a:latin typeface="Alfa Slab One"/>
              <a:ea typeface="Alfa Slab One"/>
              <a:cs typeface="Alfa Slab One"/>
              <a:sym typeface="Alfa Slab One"/>
            </a:endParaRPr>
          </a:p>
        </p:txBody>
      </p:sp>
      <p:sp>
        <p:nvSpPr>
          <p:cNvPr id="326" name="Google Shape;326;p36"/>
          <p:cNvSpPr txBox="1"/>
          <p:nvPr>
            <p:ph idx="1" type="body"/>
          </p:nvPr>
        </p:nvSpPr>
        <p:spPr>
          <a:xfrm>
            <a:off x="623400" y="1914300"/>
            <a:ext cx="17041200" cy="6832800"/>
          </a:xfrm>
          <a:prstGeom prst="rect">
            <a:avLst/>
          </a:prstGeom>
        </p:spPr>
        <p:txBody>
          <a:bodyPr anchorCtr="0" anchor="t" bIns="182850" lIns="182850" spcFirstLastPara="1" rIns="182850" wrap="square" tIns="182850">
            <a:normAutofit lnSpcReduction="10000"/>
          </a:bodyPr>
          <a:lstStyle/>
          <a:p>
            <a:pPr indent="-457200" lvl="0" marL="457200" rtl="0" algn="l">
              <a:spcBef>
                <a:spcPts val="0"/>
              </a:spcBef>
              <a:spcAft>
                <a:spcPts val="0"/>
              </a:spcAft>
              <a:buClr>
                <a:schemeClr val="lt1"/>
              </a:buClr>
              <a:buSzPts val="3600"/>
              <a:buChar char="●"/>
            </a:pPr>
            <a:r>
              <a:rPr lang="ru">
                <a:solidFill>
                  <a:schemeClr val="lt1"/>
                </a:solidFill>
              </a:rPr>
              <a:t>Strike 1, should have been ball 2</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Weight importance rank:</a:t>
            </a:r>
            <a:r>
              <a:rPr b="1" lang="ru">
                <a:solidFill>
                  <a:schemeClr val="lt1"/>
                </a:solidFill>
              </a:rPr>
              <a:t> 4</a:t>
            </a:r>
            <a:r>
              <a:rPr b="1" baseline="30000" lang="ru">
                <a:solidFill>
                  <a:schemeClr val="lt1"/>
                </a:solidFill>
              </a:rPr>
              <a:t>th</a:t>
            </a:r>
            <a:endParaRPr b="1" baseline="30000">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Change in run expectancy: -0.054</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Mean Simulated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3.0409</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2.0368</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Most Common Final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2-1 (31.8%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3-2 (12.2%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3-1 (11.6%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Win probability with correct call: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74.84%</a:t>
            </a:r>
            <a:endParaRPr>
              <a:solidFill>
                <a:schemeClr val="lt1"/>
              </a:solidFill>
            </a:endParaRPr>
          </a:p>
        </p:txBody>
      </p:sp>
      <p:pic>
        <p:nvPicPr>
          <p:cNvPr id="327" name="Google Shape;327;p36"/>
          <p:cNvPicPr preferRelativeResize="0"/>
          <p:nvPr/>
        </p:nvPicPr>
        <p:blipFill rotWithShape="1">
          <a:blip r:embed="rId3">
            <a:alphaModFix/>
          </a:blip>
          <a:srcRect b="10450" l="2467" r="0" t="0"/>
          <a:stretch/>
        </p:blipFill>
        <p:spPr>
          <a:xfrm>
            <a:off x="10693150" y="540000"/>
            <a:ext cx="6712375" cy="1145400"/>
          </a:xfrm>
          <a:prstGeom prst="rect">
            <a:avLst/>
          </a:prstGeom>
          <a:noFill/>
          <a:ln>
            <a:noFill/>
          </a:ln>
        </p:spPr>
      </p:pic>
      <p:pic>
        <p:nvPicPr>
          <p:cNvPr id="328" name="Google Shape;328;p36"/>
          <p:cNvPicPr preferRelativeResize="0"/>
          <p:nvPr/>
        </p:nvPicPr>
        <p:blipFill>
          <a:blip r:embed="rId4">
            <a:alphaModFix/>
          </a:blip>
          <a:stretch>
            <a:fillRect/>
          </a:stretch>
        </p:blipFill>
        <p:spPr>
          <a:xfrm>
            <a:off x="11139013" y="2035450"/>
            <a:ext cx="5650537" cy="7775325"/>
          </a:xfrm>
          <a:prstGeom prst="rect">
            <a:avLst/>
          </a:prstGeom>
          <a:noFill/>
          <a:ln>
            <a:noFill/>
          </a:ln>
        </p:spPr>
      </p:pic>
      <p:pic>
        <p:nvPicPr>
          <p:cNvPr id="329" name="Google Shape;329;p36"/>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623400" y="596363"/>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Call 4</a:t>
            </a:r>
            <a:endParaRPr>
              <a:solidFill>
                <a:schemeClr val="lt1"/>
              </a:solidFill>
              <a:latin typeface="Alfa Slab One"/>
              <a:ea typeface="Alfa Slab One"/>
              <a:cs typeface="Alfa Slab One"/>
              <a:sym typeface="Alfa Slab One"/>
            </a:endParaRPr>
          </a:p>
        </p:txBody>
      </p:sp>
      <p:sp>
        <p:nvSpPr>
          <p:cNvPr id="335" name="Google Shape;335;p37"/>
          <p:cNvSpPr txBox="1"/>
          <p:nvPr>
            <p:ph idx="1" type="body"/>
          </p:nvPr>
        </p:nvSpPr>
        <p:spPr>
          <a:xfrm>
            <a:off x="623400" y="1568150"/>
            <a:ext cx="17041200" cy="73527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1"/>
              </a:buClr>
              <a:buSzPts val="3600"/>
              <a:buChar char="●"/>
            </a:pPr>
            <a:r>
              <a:rPr lang="ru">
                <a:solidFill>
                  <a:schemeClr val="lt1"/>
                </a:solidFill>
              </a:rPr>
              <a:t>Strike 3,should have been ball 4</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Weight importance rank:</a:t>
            </a:r>
            <a:r>
              <a:rPr b="1" lang="ru">
                <a:solidFill>
                  <a:schemeClr val="lt1"/>
                </a:solidFill>
              </a:rPr>
              <a:t> 2</a:t>
            </a:r>
            <a:r>
              <a:rPr b="1" baseline="30000" lang="ru">
                <a:solidFill>
                  <a:schemeClr val="lt1"/>
                </a:solidFill>
              </a:rPr>
              <a:t>nd</a:t>
            </a:r>
            <a:endParaRPr b="1" baseline="30000">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Change in run expectancy: -0.489</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Mean Simulated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3.7779</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1.5221</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Most Common Final Score:</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3-1 (51.6% of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San Francisco scores in 33.8% of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SFG scores more than one run in 22.6% of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Win probability with correct call: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93.44%</a:t>
            </a:r>
            <a:endParaRPr>
              <a:solidFill>
                <a:schemeClr val="lt1"/>
              </a:solidFill>
            </a:endParaRPr>
          </a:p>
        </p:txBody>
      </p:sp>
      <p:pic>
        <p:nvPicPr>
          <p:cNvPr id="336" name="Google Shape;336;p37"/>
          <p:cNvPicPr preferRelativeResize="0"/>
          <p:nvPr/>
        </p:nvPicPr>
        <p:blipFill rotWithShape="1">
          <a:blip r:embed="rId3">
            <a:alphaModFix/>
          </a:blip>
          <a:srcRect b="8958" l="2324" r="0" t="4483"/>
          <a:stretch/>
        </p:blipFill>
        <p:spPr>
          <a:xfrm>
            <a:off x="11070850" y="596375"/>
            <a:ext cx="6593750" cy="1089025"/>
          </a:xfrm>
          <a:prstGeom prst="rect">
            <a:avLst/>
          </a:prstGeom>
          <a:noFill/>
          <a:ln>
            <a:noFill/>
          </a:ln>
        </p:spPr>
      </p:pic>
      <p:pic>
        <p:nvPicPr>
          <p:cNvPr id="337" name="Google Shape;337;p37"/>
          <p:cNvPicPr preferRelativeResize="0"/>
          <p:nvPr/>
        </p:nvPicPr>
        <p:blipFill>
          <a:blip r:embed="rId4">
            <a:alphaModFix/>
          </a:blip>
          <a:stretch>
            <a:fillRect/>
          </a:stretch>
        </p:blipFill>
        <p:spPr>
          <a:xfrm>
            <a:off x="11550730" y="1958913"/>
            <a:ext cx="5476820" cy="7524875"/>
          </a:xfrm>
          <a:prstGeom prst="rect">
            <a:avLst/>
          </a:prstGeom>
          <a:noFill/>
          <a:ln>
            <a:noFill/>
          </a:ln>
        </p:spPr>
      </p:pic>
      <p:pic>
        <p:nvPicPr>
          <p:cNvPr id="338" name="Google Shape;338;p37"/>
          <p:cNvPicPr preferRelativeResize="0"/>
          <p:nvPr/>
        </p:nvPicPr>
        <p:blipFill>
          <a:blip r:embed="rId5">
            <a:alphaModFix/>
          </a:blip>
          <a:stretch>
            <a:fillRect/>
          </a:stretch>
        </p:blipFill>
        <p:spPr>
          <a:xfrm>
            <a:off x="71313" y="8475075"/>
            <a:ext cx="1684977" cy="16849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Call 5</a:t>
            </a:r>
            <a:endParaRPr>
              <a:solidFill>
                <a:schemeClr val="lt1"/>
              </a:solidFill>
              <a:latin typeface="Alfa Slab One"/>
              <a:ea typeface="Alfa Slab One"/>
              <a:cs typeface="Alfa Slab One"/>
              <a:sym typeface="Alfa Slab One"/>
            </a:endParaRPr>
          </a:p>
        </p:txBody>
      </p:sp>
      <p:sp>
        <p:nvSpPr>
          <p:cNvPr id="344" name="Google Shape;344;p38"/>
          <p:cNvSpPr txBox="1"/>
          <p:nvPr>
            <p:ph idx="1" type="body"/>
          </p:nvPr>
        </p:nvSpPr>
        <p:spPr>
          <a:xfrm>
            <a:off x="623400" y="2035450"/>
            <a:ext cx="17041200" cy="6832800"/>
          </a:xfrm>
          <a:prstGeom prst="rect">
            <a:avLst/>
          </a:prstGeom>
        </p:spPr>
        <p:txBody>
          <a:bodyPr anchorCtr="0" anchor="t" bIns="182850" lIns="182850" spcFirstLastPara="1" rIns="182850" wrap="square" tIns="182850">
            <a:normAutofit lnSpcReduction="10000"/>
          </a:bodyPr>
          <a:lstStyle/>
          <a:p>
            <a:pPr indent="-457200" lvl="0" marL="457200" rtl="0" algn="l">
              <a:spcBef>
                <a:spcPts val="0"/>
              </a:spcBef>
              <a:spcAft>
                <a:spcPts val="0"/>
              </a:spcAft>
              <a:buClr>
                <a:schemeClr val="lt1"/>
              </a:buClr>
              <a:buSzPts val="3600"/>
              <a:buChar char="●"/>
            </a:pPr>
            <a:r>
              <a:rPr lang="ru">
                <a:solidFill>
                  <a:schemeClr val="lt1"/>
                </a:solidFill>
              </a:rPr>
              <a:t>Ball 1</a:t>
            </a:r>
            <a:r>
              <a:rPr lang="ru">
                <a:solidFill>
                  <a:schemeClr val="lt1"/>
                </a:solidFill>
              </a:rPr>
              <a:t>, should have been strike 3</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Weight importance rank:</a:t>
            </a:r>
            <a:r>
              <a:rPr b="1" lang="ru">
                <a:solidFill>
                  <a:schemeClr val="lt1"/>
                </a:solidFill>
              </a:rPr>
              <a:t> 5</a:t>
            </a:r>
            <a:r>
              <a:rPr b="1" baseline="30000" lang="ru">
                <a:solidFill>
                  <a:schemeClr val="lt1"/>
                </a:solidFill>
              </a:rPr>
              <a:t>th</a:t>
            </a:r>
            <a:endParaRPr b="1" baseline="30000">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Change in run expectancy: +0.030</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Mean Simulated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4.3609</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4.2805</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Most Common Final Scores: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4-3 (28.3% of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San Francisco 4-3 (13.9% of simulations)</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5-4 (10.4% of simulations)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Win probability with correct call: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Atlanta: 56.17%</a:t>
            </a:r>
            <a:endParaRPr>
              <a:solidFill>
                <a:schemeClr val="lt1"/>
              </a:solidFill>
            </a:endParaRPr>
          </a:p>
        </p:txBody>
      </p:sp>
      <p:pic>
        <p:nvPicPr>
          <p:cNvPr id="345" name="Google Shape;345;p38"/>
          <p:cNvPicPr preferRelativeResize="0"/>
          <p:nvPr/>
        </p:nvPicPr>
        <p:blipFill rotWithShape="1">
          <a:blip r:embed="rId3">
            <a:alphaModFix/>
          </a:blip>
          <a:srcRect b="0" l="1390" r="0" t="7424"/>
          <a:stretch/>
        </p:blipFill>
        <p:spPr>
          <a:xfrm>
            <a:off x="10893100" y="631825"/>
            <a:ext cx="6771499" cy="1145400"/>
          </a:xfrm>
          <a:prstGeom prst="rect">
            <a:avLst/>
          </a:prstGeom>
          <a:noFill/>
          <a:ln>
            <a:noFill/>
          </a:ln>
        </p:spPr>
      </p:pic>
      <p:pic>
        <p:nvPicPr>
          <p:cNvPr id="346" name="Google Shape;346;p38"/>
          <p:cNvPicPr preferRelativeResize="0"/>
          <p:nvPr/>
        </p:nvPicPr>
        <p:blipFill>
          <a:blip r:embed="rId4">
            <a:alphaModFix/>
          </a:blip>
          <a:stretch>
            <a:fillRect/>
          </a:stretch>
        </p:blipFill>
        <p:spPr>
          <a:xfrm>
            <a:off x="11369038" y="2035450"/>
            <a:ext cx="5724525" cy="7862326"/>
          </a:xfrm>
          <a:prstGeom prst="rect">
            <a:avLst/>
          </a:prstGeom>
          <a:noFill/>
          <a:ln>
            <a:noFill/>
          </a:ln>
        </p:spPr>
      </p:pic>
      <p:pic>
        <p:nvPicPr>
          <p:cNvPr id="347" name="Google Shape;347;p38"/>
          <p:cNvPicPr preferRelativeResize="0"/>
          <p:nvPr/>
        </p:nvPicPr>
        <p:blipFill>
          <a:blip r:embed="rId5">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6996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None/>
            </a:pPr>
            <a:r>
              <a:rPr lang="ru">
                <a:solidFill>
                  <a:schemeClr val="lt1"/>
                </a:solidFill>
                <a:latin typeface="Alfa Slab One"/>
                <a:ea typeface="Alfa Slab One"/>
                <a:cs typeface="Alfa Slab One"/>
                <a:sym typeface="Alfa Slab One"/>
              </a:rPr>
              <a:t>Hoberg Results</a:t>
            </a:r>
            <a:endParaRPr>
              <a:solidFill>
                <a:schemeClr val="lt1"/>
              </a:solidFill>
              <a:latin typeface="Alfa Slab One"/>
              <a:ea typeface="Alfa Slab One"/>
              <a:cs typeface="Alfa Slab One"/>
              <a:sym typeface="Alfa Slab One"/>
            </a:endParaRPr>
          </a:p>
        </p:txBody>
      </p:sp>
      <p:pic>
        <p:nvPicPr>
          <p:cNvPr id="353" name="Google Shape;353;p39"/>
          <p:cNvPicPr preferRelativeResize="0"/>
          <p:nvPr/>
        </p:nvPicPr>
        <p:blipFill>
          <a:blip r:embed="rId3">
            <a:alphaModFix/>
          </a:blip>
          <a:stretch>
            <a:fillRect/>
          </a:stretch>
        </p:blipFill>
        <p:spPr>
          <a:xfrm>
            <a:off x="9830850" y="1194537"/>
            <a:ext cx="7467151" cy="6258726"/>
          </a:xfrm>
          <a:prstGeom prst="rect">
            <a:avLst/>
          </a:prstGeom>
          <a:noFill/>
          <a:ln>
            <a:noFill/>
          </a:ln>
        </p:spPr>
      </p:pic>
      <p:pic>
        <p:nvPicPr>
          <p:cNvPr id="354" name="Google Shape;354;p39"/>
          <p:cNvPicPr preferRelativeResize="0"/>
          <p:nvPr/>
        </p:nvPicPr>
        <p:blipFill>
          <a:blip r:embed="rId4">
            <a:alphaModFix/>
          </a:blip>
          <a:stretch>
            <a:fillRect/>
          </a:stretch>
        </p:blipFill>
        <p:spPr>
          <a:xfrm>
            <a:off x="881247" y="2304950"/>
            <a:ext cx="7654048" cy="6973951"/>
          </a:xfrm>
          <a:prstGeom prst="rect">
            <a:avLst/>
          </a:prstGeom>
          <a:noFill/>
          <a:ln>
            <a:noFill/>
          </a:ln>
        </p:spPr>
      </p:pic>
      <p:pic>
        <p:nvPicPr>
          <p:cNvPr id="355" name="Google Shape;355;p39"/>
          <p:cNvPicPr preferRelativeResize="0"/>
          <p:nvPr/>
        </p:nvPicPr>
        <p:blipFill>
          <a:blip r:embed="rId5">
            <a:alphaModFix/>
          </a:blip>
          <a:stretch>
            <a:fillRect/>
          </a:stretch>
        </p:blipFill>
        <p:spPr>
          <a:xfrm>
            <a:off x="10983145" y="7652314"/>
            <a:ext cx="5162550" cy="230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401225"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Clr>
                <a:schemeClr val="dk1"/>
              </a:buClr>
              <a:buSzPts val="990"/>
              <a:buFont typeface="Arial"/>
              <a:buNone/>
            </a:pPr>
            <a:r>
              <a:rPr lang="ru" sz="7200">
                <a:solidFill>
                  <a:schemeClr val="lt1"/>
                </a:solidFill>
                <a:latin typeface="Alfa Slab One"/>
                <a:ea typeface="Alfa Slab One"/>
                <a:cs typeface="Alfa Slab One"/>
                <a:sym typeface="Alfa Slab One"/>
              </a:rPr>
              <a:t>Comparisons</a:t>
            </a:r>
            <a:endParaRPr/>
          </a:p>
        </p:txBody>
      </p:sp>
      <p:sp>
        <p:nvSpPr>
          <p:cNvPr id="361" name="Google Shape;361;p40"/>
          <p:cNvSpPr txBox="1"/>
          <p:nvPr>
            <p:ph idx="1" type="body"/>
          </p:nvPr>
        </p:nvSpPr>
        <p:spPr>
          <a:xfrm>
            <a:off x="401225" y="2304950"/>
            <a:ext cx="18068400" cy="6832800"/>
          </a:xfrm>
          <a:prstGeom prst="rect">
            <a:avLst/>
          </a:prstGeom>
        </p:spPr>
        <p:txBody>
          <a:bodyPr anchorCtr="0" anchor="t" bIns="182850" lIns="182850" spcFirstLastPara="1" rIns="182850" wrap="square" tIns="182850">
            <a:normAutofit/>
          </a:bodyPr>
          <a:lstStyle/>
          <a:p>
            <a:pPr indent="-469900" lvl="0" marL="457200" rtl="0" algn="l">
              <a:spcBef>
                <a:spcPts val="0"/>
              </a:spcBef>
              <a:spcAft>
                <a:spcPts val="0"/>
              </a:spcAft>
              <a:buClr>
                <a:schemeClr val="lt1"/>
              </a:buClr>
              <a:buSzPts val="3800"/>
              <a:buChar char="●"/>
            </a:pPr>
            <a:r>
              <a:rPr lang="ru" sz="3800">
                <a:solidFill>
                  <a:schemeClr val="lt1"/>
                </a:solidFill>
              </a:rPr>
              <a:t>Similarities</a:t>
            </a:r>
            <a:endParaRPr sz="38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Missed calls changed our projected outcomes of both games and had a large impact in final score</a:t>
            </a:r>
            <a:endParaRPr sz="30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Weighting system changes pitch importance vs. Ump Scorecards</a:t>
            </a:r>
            <a:endParaRPr sz="30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Missed calls ended high </a:t>
            </a:r>
            <a:r>
              <a:rPr lang="ru" sz="3000">
                <a:solidFill>
                  <a:schemeClr val="lt1"/>
                </a:solidFill>
              </a:rPr>
              <a:t>likelihood</a:t>
            </a:r>
            <a:r>
              <a:rPr lang="ru" sz="3000">
                <a:solidFill>
                  <a:schemeClr val="lt1"/>
                </a:solidFill>
              </a:rPr>
              <a:t> scoring opportunities (Eddings call 19, Hoberg call 4)</a:t>
            </a:r>
            <a:endParaRPr sz="3000">
              <a:solidFill>
                <a:schemeClr val="lt1"/>
              </a:solidFill>
            </a:endParaRPr>
          </a:p>
          <a:p>
            <a:pPr indent="-469900" lvl="0" marL="457200" rtl="0" algn="l">
              <a:spcBef>
                <a:spcPts val="0"/>
              </a:spcBef>
              <a:spcAft>
                <a:spcPts val="0"/>
              </a:spcAft>
              <a:buClr>
                <a:schemeClr val="lt1"/>
              </a:buClr>
              <a:buSzPts val="3800"/>
              <a:buChar char="●"/>
            </a:pPr>
            <a:r>
              <a:rPr lang="ru" sz="3800">
                <a:solidFill>
                  <a:schemeClr val="lt1"/>
                </a:solidFill>
              </a:rPr>
              <a:t>Differences </a:t>
            </a:r>
            <a:endParaRPr sz="38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Eddings game has more scores to average, leading to less variability</a:t>
            </a:r>
            <a:endParaRPr sz="30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Eddings game goes into extra innings</a:t>
            </a:r>
            <a:endParaRPr sz="3000">
              <a:solidFill>
                <a:schemeClr val="lt1"/>
              </a:solidFill>
            </a:endParaRPr>
          </a:p>
          <a:p>
            <a:pPr indent="-419100" lvl="1" marL="914400" rtl="0" algn="l">
              <a:spcBef>
                <a:spcPts val="0"/>
              </a:spcBef>
              <a:spcAft>
                <a:spcPts val="0"/>
              </a:spcAft>
              <a:buClr>
                <a:schemeClr val="lt1"/>
              </a:buClr>
              <a:buSzPts val="3000"/>
              <a:buChar char="○"/>
            </a:pPr>
            <a:r>
              <a:rPr lang="ru" sz="3000">
                <a:solidFill>
                  <a:schemeClr val="lt1"/>
                </a:solidFill>
              </a:rPr>
              <a:t>Eddings game had 5x more calls</a:t>
            </a:r>
            <a:endParaRPr sz="3000">
              <a:solidFill>
                <a:schemeClr val="lt1"/>
              </a:solidFill>
            </a:endParaRPr>
          </a:p>
          <a:p>
            <a:pPr indent="0" lvl="0" marL="914400" rtl="0" algn="l">
              <a:spcBef>
                <a:spcPts val="2400"/>
              </a:spcBef>
              <a:spcAft>
                <a:spcPts val="2400"/>
              </a:spcAft>
              <a:buNone/>
            </a:pPr>
            <a:r>
              <a:t/>
            </a:r>
            <a:endParaRPr>
              <a:solidFill>
                <a:schemeClr val="lt1"/>
              </a:solidFill>
            </a:endParaRPr>
          </a:p>
        </p:txBody>
      </p:sp>
      <p:pic>
        <p:nvPicPr>
          <p:cNvPr id="362" name="Google Shape;362;p40"/>
          <p:cNvPicPr preferRelativeResize="0"/>
          <p:nvPr/>
        </p:nvPicPr>
        <p:blipFill>
          <a:blip r:embed="rId3">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623400" y="3561500"/>
            <a:ext cx="17041200" cy="16836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Clr>
                <a:schemeClr val="dk1"/>
              </a:buClr>
              <a:buSzPts val="990"/>
              <a:buFont typeface="Arial"/>
              <a:buNone/>
            </a:pPr>
            <a:r>
              <a:rPr lang="ru" sz="8400">
                <a:solidFill>
                  <a:schemeClr val="lt1"/>
                </a:solidFill>
                <a:latin typeface="Alfa Slab One"/>
                <a:ea typeface="Alfa Slab One"/>
                <a:cs typeface="Alfa Slab One"/>
                <a:sym typeface="Alfa Slab One"/>
              </a:rPr>
              <a:t>Section 5: Summary and Analysis</a:t>
            </a:r>
            <a:endParaRPr sz="8400">
              <a:solidFill>
                <a:schemeClr val="lt1"/>
              </a:solidFill>
              <a:latin typeface="Alfa Slab One"/>
              <a:ea typeface="Alfa Slab One"/>
              <a:cs typeface="Alfa Slab One"/>
              <a:sym typeface="Alfa Slab One"/>
            </a:endParaRPr>
          </a:p>
        </p:txBody>
      </p:sp>
      <p:pic>
        <p:nvPicPr>
          <p:cNvPr id="368" name="Google Shape;368;p41"/>
          <p:cNvPicPr preferRelativeResize="0"/>
          <p:nvPr/>
        </p:nvPicPr>
        <p:blipFill>
          <a:blip r:embed="rId3">
            <a:alphaModFix/>
          </a:blip>
          <a:stretch>
            <a:fillRect/>
          </a:stretch>
        </p:blipFill>
        <p:spPr>
          <a:xfrm>
            <a:off x="8322200" y="6028800"/>
            <a:ext cx="995601" cy="970549"/>
          </a:xfrm>
          <a:prstGeom prst="rect">
            <a:avLst/>
          </a:prstGeom>
          <a:noFill/>
          <a:ln>
            <a:noFill/>
          </a:ln>
        </p:spPr>
      </p:pic>
      <p:pic>
        <p:nvPicPr>
          <p:cNvPr id="369" name="Google Shape;369;p41"/>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None/>
            </a:pPr>
            <a:r>
              <a:rPr lang="ru" sz="8400">
                <a:solidFill>
                  <a:schemeClr val="lt1"/>
                </a:solidFill>
                <a:latin typeface="Alfa Slab One"/>
                <a:ea typeface="Alfa Slab One"/>
                <a:cs typeface="Alfa Slab One"/>
                <a:sym typeface="Alfa Slab One"/>
              </a:rPr>
              <a:t>Section 1: Background</a:t>
            </a:r>
            <a:endParaRPr sz="8400">
              <a:solidFill>
                <a:schemeClr val="lt1"/>
              </a:solidFill>
              <a:latin typeface="Alfa Slab One"/>
              <a:ea typeface="Alfa Slab One"/>
              <a:cs typeface="Alfa Slab One"/>
              <a:sym typeface="Alfa Slab One"/>
            </a:endParaRPr>
          </a:p>
          <a:p>
            <a:pPr indent="0" lvl="0" marL="0" rtl="0" algn="ctr">
              <a:spcBef>
                <a:spcPts val="0"/>
              </a:spcBef>
              <a:spcAft>
                <a:spcPts val="0"/>
              </a:spcAft>
              <a:buNone/>
            </a:pPr>
            <a:r>
              <a:t/>
            </a:r>
            <a:endParaRPr sz="8400">
              <a:solidFill>
                <a:schemeClr val="lt1"/>
              </a:solidFill>
              <a:latin typeface="Alfa Slab One"/>
              <a:ea typeface="Alfa Slab One"/>
              <a:cs typeface="Alfa Slab One"/>
              <a:sym typeface="Alfa Slab One"/>
            </a:endParaRPr>
          </a:p>
        </p:txBody>
      </p:sp>
      <p:pic>
        <p:nvPicPr>
          <p:cNvPr id="83" name="Google Shape;83;p15"/>
          <p:cNvPicPr preferRelativeResize="0"/>
          <p:nvPr/>
        </p:nvPicPr>
        <p:blipFill>
          <a:blip r:embed="rId3">
            <a:alphaModFix/>
          </a:blip>
          <a:stretch>
            <a:fillRect/>
          </a:stretch>
        </p:blipFill>
        <p:spPr>
          <a:xfrm>
            <a:off x="8051850" y="5985300"/>
            <a:ext cx="995601" cy="970549"/>
          </a:xfrm>
          <a:prstGeom prst="rect">
            <a:avLst/>
          </a:prstGeom>
          <a:noFill/>
          <a:ln>
            <a:noFill/>
          </a:ln>
        </p:spPr>
      </p:pic>
      <p:pic>
        <p:nvPicPr>
          <p:cNvPr id="84" name="Google Shape;84;p15"/>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Clr>
                <a:schemeClr val="dk1"/>
              </a:buClr>
              <a:buSzPts val="990"/>
              <a:buFont typeface="Arial"/>
              <a:buNone/>
            </a:pPr>
            <a:r>
              <a:rPr lang="ru" sz="7200">
                <a:solidFill>
                  <a:schemeClr val="lt1"/>
                </a:solidFill>
                <a:latin typeface="Alfa Slab One"/>
                <a:ea typeface="Alfa Slab One"/>
                <a:cs typeface="Alfa Slab One"/>
                <a:sym typeface="Alfa Slab One"/>
              </a:rPr>
              <a:t>Limitations and Risks </a:t>
            </a:r>
            <a:endParaRPr/>
          </a:p>
        </p:txBody>
      </p:sp>
      <p:sp>
        <p:nvSpPr>
          <p:cNvPr id="375" name="Google Shape;375;p42"/>
          <p:cNvSpPr txBox="1"/>
          <p:nvPr/>
        </p:nvSpPr>
        <p:spPr>
          <a:xfrm>
            <a:off x="1096350" y="2569200"/>
            <a:ext cx="15447300" cy="4321500"/>
          </a:xfrm>
          <a:prstGeom prst="rect">
            <a:avLst/>
          </a:prstGeom>
          <a:noFill/>
          <a:ln>
            <a:noFill/>
          </a:ln>
        </p:spPr>
        <p:txBody>
          <a:bodyPr anchorCtr="0" anchor="t" bIns="91425" lIns="91425" spcFirstLastPara="1" rIns="91425" wrap="square" tIns="91425">
            <a:spAutoFit/>
          </a:bodyPr>
          <a:lstStyle/>
          <a:p>
            <a:pPr indent="-457200" lvl="0" marL="457200" rtl="0" algn="l">
              <a:lnSpc>
                <a:spcPct val="150000"/>
              </a:lnSpc>
              <a:spcBef>
                <a:spcPts val="0"/>
              </a:spcBef>
              <a:spcAft>
                <a:spcPts val="0"/>
              </a:spcAft>
              <a:buClr>
                <a:schemeClr val="lt1"/>
              </a:buClr>
              <a:buSzPts val="3600"/>
              <a:buChar char="●"/>
            </a:pPr>
            <a:r>
              <a:rPr lang="ru" sz="3600">
                <a:solidFill>
                  <a:schemeClr val="lt1"/>
                </a:solidFill>
              </a:rPr>
              <a:t>Model doesn’t </a:t>
            </a:r>
            <a:r>
              <a:rPr lang="ru" sz="3600">
                <a:solidFill>
                  <a:schemeClr val="lt1"/>
                </a:solidFill>
              </a:rPr>
              <a:t>account for intentional walks, auto-balls, and auto-strikes</a:t>
            </a:r>
            <a:endParaRPr sz="3600">
              <a:solidFill>
                <a:schemeClr val="lt1"/>
              </a:solidFill>
            </a:endParaRPr>
          </a:p>
          <a:p>
            <a:pPr indent="-457200" lvl="0" marL="457200" rtl="0" algn="l">
              <a:lnSpc>
                <a:spcPct val="150000"/>
              </a:lnSpc>
              <a:spcBef>
                <a:spcPts val="0"/>
              </a:spcBef>
              <a:spcAft>
                <a:spcPts val="0"/>
              </a:spcAft>
              <a:buClr>
                <a:schemeClr val="lt1"/>
              </a:buClr>
              <a:buSzPts val="3600"/>
              <a:buChar char="●"/>
            </a:pPr>
            <a:r>
              <a:rPr lang="ru" sz="3600">
                <a:solidFill>
                  <a:schemeClr val="lt1"/>
                </a:solidFill>
              </a:rPr>
              <a:t>Threw out innings with walk-offs</a:t>
            </a:r>
            <a:endParaRPr sz="3600">
              <a:solidFill>
                <a:schemeClr val="lt1"/>
              </a:solidFill>
            </a:endParaRPr>
          </a:p>
          <a:p>
            <a:pPr indent="-457200" lvl="0" marL="457200" rtl="0" algn="l">
              <a:lnSpc>
                <a:spcPct val="150000"/>
              </a:lnSpc>
              <a:spcBef>
                <a:spcPts val="0"/>
              </a:spcBef>
              <a:spcAft>
                <a:spcPts val="0"/>
              </a:spcAft>
              <a:buClr>
                <a:schemeClr val="lt1"/>
              </a:buClr>
              <a:buSzPts val="3600"/>
              <a:buChar char="●"/>
            </a:pPr>
            <a:r>
              <a:rPr lang="ru" sz="3600">
                <a:solidFill>
                  <a:schemeClr val="lt1"/>
                </a:solidFill>
              </a:rPr>
              <a:t>Assumption of equal ability between teams and players</a:t>
            </a:r>
            <a:endParaRPr sz="3600">
              <a:solidFill>
                <a:schemeClr val="lt1"/>
              </a:solidFill>
            </a:endParaRPr>
          </a:p>
          <a:p>
            <a:pPr indent="-457200" lvl="0" marL="457200" rtl="0" algn="l">
              <a:lnSpc>
                <a:spcPct val="150000"/>
              </a:lnSpc>
              <a:spcBef>
                <a:spcPts val="0"/>
              </a:spcBef>
              <a:spcAft>
                <a:spcPts val="0"/>
              </a:spcAft>
              <a:buClr>
                <a:schemeClr val="lt1"/>
              </a:buClr>
              <a:buSzPts val="3600"/>
              <a:buChar char="●"/>
            </a:pPr>
            <a:r>
              <a:rPr lang="ru" sz="3600">
                <a:solidFill>
                  <a:schemeClr val="lt1"/>
                </a:solidFill>
              </a:rPr>
              <a:t>Disregards 2-strike foul balls </a:t>
            </a:r>
            <a:endParaRPr sz="3600">
              <a:solidFill>
                <a:schemeClr val="lt1"/>
              </a:solidFill>
            </a:endParaRPr>
          </a:p>
          <a:p>
            <a:pPr indent="-457200" lvl="0" marL="457200" rtl="0" algn="l">
              <a:lnSpc>
                <a:spcPct val="150000"/>
              </a:lnSpc>
              <a:spcBef>
                <a:spcPts val="0"/>
              </a:spcBef>
              <a:spcAft>
                <a:spcPts val="0"/>
              </a:spcAft>
              <a:buClr>
                <a:schemeClr val="lt1"/>
              </a:buClr>
              <a:buSzPts val="3600"/>
              <a:buChar char="●"/>
            </a:pPr>
            <a:r>
              <a:rPr lang="ru" sz="3600">
                <a:solidFill>
                  <a:schemeClr val="lt1"/>
                </a:solidFill>
              </a:rPr>
              <a:t>Weighted model can produce tied rounded scores</a:t>
            </a:r>
            <a:endParaRPr sz="3600">
              <a:solidFill>
                <a:schemeClr val="lt1"/>
              </a:solidFill>
            </a:endParaRPr>
          </a:p>
        </p:txBody>
      </p:sp>
      <p:pic>
        <p:nvPicPr>
          <p:cNvPr id="376" name="Google Shape;376;p42"/>
          <p:cNvPicPr preferRelativeResize="0"/>
          <p:nvPr/>
        </p:nvPicPr>
        <p:blipFill>
          <a:blip r:embed="rId3">
            <a:alphaModFix/>
          </a:blip>
          <a:stretch>
            <a:fillRect/>
          </a:stretch>
        </p:blipFill>
        <p:spPr>
          <a:xfrm>
            <a:off x="12354025" y="6759800"/>
            <a:ext cx="5310576" cy="2987200"/>
          </a:xfrm>
          <a:prstGeom prst="rect">
            <a:avLst/>
          </a:prstGeom>
          <a:noFill/>
          <a:ln>
            <a:noFill/>
          </a:ln>
        </p:spPr>
      </p:pic>
      <p:pic>
        <p:nvPicPr>
          <p:cNvPr id="377" name="Google Shape;377;p42"/>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ph type="title"/>
          </p:nvPr>
        </p:nvSpPr>
        <p:spPr>
          <a:xfrm>
            <a:off x="6234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Clr>
                <a:schemeClr val="dk1"/>
              </a:buClr>
              <a:buSzPts val="990"/>
              <a:buFont typeface="Arial"/>
              <a:buNone/>
            </a:pPr>
            <a:r>
              <a:rPr lang="ru" sz="7200">
                <a:solidFill>
                  <a:schemeClr val="lt1"/>
                </a:solidFill>
                <a:latin typeface="Alfa Slab One"/>
                <a:ea typeface="Alfa Slab One"/>
                <a:cs typeface="Alfa Slab One"/>
                <a:sym typeface="Alfa Slab One"/>
              </a:rPr>
              <a:t>Next Steps</a:t>
            </a:r>
            <a:endParaRPr>
              <a:solidFill>
                <a:schemeClr val="lt1"/>
              </a:solidFill>
            </a:endParaRPr>
          </a:p>
        </p:txBody>
      </p:sp>
      <p:sp>
        <p:nvSpPr>
          <p:cNvPr id="383" name="Google Shape;383;p43"/>
          <p:cNvSpPr txBox="1"/>
          <p:nvPr>
            <p:ph idx="1" type="body"/>
          </p:nvPr>
        </p:nvSpPr>
        <p:spPr>
          <a:xfrm>
            <a:off x="623400" y="2304950"/>
            <a:ext cx="17041200" cy="6225600"/>
          </a:xfrm>
          <a:prstGeom prst="rect">
            <a:avLst/>
          </a:prstGeom>
        </p:spPr>
        <p:txBody>
          <a:bodyPr anchorCtr="0" anchor="t" bIns="182850" lIns="182850" spcFirstLastPara="1" rIns="182850" wrap="square" tIns="182850">
            <a:normAutofit/>
          </a:bodyPr>
          <a:lstStyle/>
          <a:p>
            <a:pPr indent="-469900" lvl="0" marL="457200" rtl="0" algn="l">
              <a:lnSpc>
                <a:spcPct val="200000"/>
              </a:lnSpc>
              <a:spcBef>
                <a:spcPts val="0"/>
              </a:spcBef>
              <a:spcAft>
                <a:spcPts val="0"/>
              </a:spcAft>
              <a:buClr>
                <a:schemeClr val="lt1"/>
              </a:buClr>
              <a:buSzPts val="3800"/>
              <a:buChar char="●"/>
            </a:pPr>
            <a:r>
              <a:rPr lang="ru" sz="3800">
                <a:solidFill>
                  <a:schemeClr val="lt1"/>
                </a:solidFill>
              </a:rPr>
              <a:t>Create team or player specific matrices</a:t>
            </a:r>
            <a:endParaRPr sz="3800">
              <a:solidFill>
                <a:schemeClr val="lt1"/>
              </a:solidFill>
            </a:endParaRPr>
          </a:p>
          <a:p>
            <a:pPr indent="-469900" lvl="0" marL="457200" rtl="0" algn="l">
              <a:lnSpc>
                <a:spcPct val="200000"/>
              </a:lnSpc>
              <a:spcBef>
                <a:spcPts val="0"/>
              </a:spcBef>
              <a:spcAft>
                <a:spcPts val="0"/>
              </a:spcAft>
              <a:buClr>
                <a:schemeClr val="lt1"/>
              </a:buClr>
              <a:buSzPts val="3800"/>
              <a:buChar char="●"/>
            </a:pPr>
            <a:r>
              <a:rPr lang="ru" sz="3800">
                <a:solidFill>
                  <a:schemeClr val="lt1"/>
                </a:solidFill>
              </a:rPr>
              <a:t>A</a:t>
            </a:r>
            <a:r>
              <a:rPr lang="ru" sz="3800">
                <a:solidFill>
                  <a:schemeClr val="lt1"/>
                </a:solidFill>
              </a:rPr>
              <a:t>ssess the probability of reaching certain states</a:t>
            </a:r>
            <a:endParaRPr sz="3800">
              <a:solidFill>
                <a:schemeClr val="lt1"/>
              </a:solidFill>
            </a:endParaRPr>
          </a:p>
          <a:p>
            <a:pPr indent="-469900" lvl="0" marL="457200" rtl="0" algn="l">
              <a:lnSpc>
                <a:spcPct val="200000"/>
              </a:lnSpc>
              <a:spcBef>
                <a:spcPts val="0"/>
              </a:spcBef>
              <a:spcAft>
                <a:spcPts val="0"/>
              </a:spcAft>
              <a:buClr>
                <a:schemeClr val="lt1"/>
              </a:buClr>
              <a:buSzPts val="3800"/>
              <a:buChar char="●"/>
            </a:pPr>
            <a:r>
              <a:rPr lang="ru" sz="3800">
                <a:solidFill>
                  <a:schemeClr val="lt1"/>
                </a:solidFill>
              </a:rPr>
              <a:t>Extend model to a 2nd or 3rd order Markov Chain</a:t>
            </a:r>
            <a:endParaRPr sz="3800">
              <a:solidFill>
                <a:schemeClr val="lt1"/>
              </a:solidFill>
            </a:endParaRPr>
          </a:p>
          <a:p>
            <a:pPr indent="-469900" lvl="0" marL="457200" rtl="0" algn="l">
              <a:lnSpc>
                <a:spcPct val="200000"/>
              </a:lnSpc>
              <a:spcBef>
                <a:spcPts val="0"/>
              </a:spcBef>
              <a:spcAft>
                <a:spcPts val="0"/>
              </a:spcAft>
              <a:buClr>
                <a:schemeClr val="lt1"/>
              </a:buClr>
              <a:buSzPts val="3800"/>
              <a:buChar char="●"/>
            </a:pPr>
            <a:r>
              <a:rPr lang="ru" sz="3800">
                <a:solidFill>
                  <a:schemeClr val="lt1"/>
                </a:solidFill>
              </a:rPr>
              <a:t>Live Betting Applications</a:t>
            </a:r>
            <a:endParaRPr sz="3800">
              <a:solidFill>
                <a:schemeClr val="lt1"/>
              </a:solidFill>
            </a:endParaRPr>
          </a:p>
        </p:txBody>
      </p:sp>
      <p:pic>
        <p:nvPicPr>
          <p:cNvPr id="384" name="Google Shape;384;p43"/>
          <p:cNvPicPr preferRelativeResize="0"/>
          <p:nvPr/>
        </p:nvPicPr>
        <p:blipFill>
          <a:blip r:embed="rId3">
            <a:alphaModFix/>
          </a:blip>
          <a:stretch>
            <a:fillRect/>
          </a:stretch>
        </p:blipFill>
        <p:spPr>
          <a:xfrm>
            <a:off x="11346098" y="5863325"/>
            <a:ext cx="6499276" cy="3151150"/>
          </a:xfrm>
          <a:prstGeom prst="rect">
            <a:avLst/>
          </a:prstGeom>
          <a:noFill/>
          <a:ln>
            <a:noFill/>
          </a:ln>
        </p:spPr>
      </p:pic>
      <p:pic>
        <p:nvPicPr>
          <p:cNvPr id="385" name="Google Shape;385;p43"/>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990000" y="890050"/>
            <a:ext cx="17041200" cy="1145400"/>
          </a:xfrm>
          <a:prstGeom prst="rect">
            <a:avLst/>
          </a:prstGeom>
        </p:spPr>
        <p:txBody>
          <a:bodyPr anchorCtr="0" anchor="t" bIns="182850" lIns="182850" spcFirstLastPara="1" rIns="182850" wrap="square" tIns="182850">
            <a:normAutofit fontScale="90000"/>
          </a:bodyPr>
          <a:lstStyle/>
          <a:p>
            <a:pPr indent="0" lvl="0" marL="0" rtl="0" algn="l">
              <a:spcBef>
                <a:spcPts val="0"/>
              </a:spcBef>
              <a:spcAft>
                <a:spcPts val="0"/>
              </a:spcAft>
              <a:buClr>
                <a:schemeClr val="dk1"/>
              </a:buClr>
              <a:buSzPts val="990"/>
              <a:buFont typeface="Arial"/>
              <a:buNone/>
            </a:pPr>
            <a:r>
              <a:rPr lang="ru" sz="7200">
                <a:solidFill>
                  <a:schemeClr val="lt1"/>
                </a:solidFill>
                <a:latin typeface="Alfa Slab One"/>
                <a:ea typeface="Alfa Slab One"/>
                <a:cs typeface="Alfa Slab One"/>
                <a:sym typeface="Alfa Slab One"/>
              </a:rPr>
              <a:t>Summary</a:t>
            </a:r>
            <a:endParaRPr>
              <a:solidFill>
                <a:schemeClr val="lt1"/>
              </a:solidFill>
            </a:endParaRPr>
          </a:p>
        </p:txBody>
      </p:sp>
      <p:sp>
        <p:nvSpPr>
          <p:cNvPr id="391" name="Google Shape;391;p44"/>
          <p:cNvSpPr txBox="1"/>
          <p:nvPr>
            <p:ph idx="1" type="body"/>
          </p:nvPr>
        </p:nvSpPr>
        <p:spPr>
          <a:xfrm>
            <a:off x="990000" y="2170250"/>
            <a:ext cx="17041200" cy="7248600"/>
          </a:xfrm>
          <a:prstGeom prst="rect">
            <a:avLst/>
          </a:prstGeom>
        </p:spPr>
        <p:txBody>
          <a:bodyPr anchorCtr="0" anchor="t" bIns="182850" lIns="182850" spcFirstLastPara="1" rIns="182850" wrap="square" tIns="182850">
            <a:normAutofit/>
          </a:bodyPr>
          <a:lstStyle/>
          <a:p>
            <a:pPr indent="-457200" lvl="0" marL="457200" rtl="0" algn="l">
              <a:spcBef>
                <a:spcPts val="0"/>
              </a:spcBef>
              <a:spcAft>
                <a:spcPts val="0"/>
              </a:spcAft>
              <a:buClr>
                <a:schemeClr val="lt1"/>
              </a:buClr>
              <a:buSzPts val="3600"/>
              <a:buChar char="●"/>
            </a:pPr>
            <a:r>
              <a:rPr lang="ru">
                <a:solidFill>
                  <a:schemeClr val="lt1"/>
                </a:solidFill>
              </a:rPr>
              <a:t>S</a:t>
            </a:r>
            <a:r>
              <a:rPr lang="ru">
                <a:solidFill>
                  <a:schemeClr val="lt1"/>
                </a:solidFill>
              </a:rPr>
              <a:t>imulated the outcome of a game by moving through transition probabilities </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Outputs are runs scored based on a Markov chain</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Ran both the Hoberg and Eddings game using weighted model</a:t>
            </a:r>
            <a:endParaRPr>
              <a:solidFill>
                <a:schemeClr val="lt1"/>
              </a:solidFill>
            </a:endParaRPr>
          </a:p>
          <a:p>
            <a:pPr indent="-406400" lvl="1" marL="914400" rtl="0" algn="l">
              <a:spcBef>
                <a:spcPts val="0"/>
              </a:spcBef>
              <a:spcAft>
                <a:spcPts val="0"/>
              </a:spcAft>
              <a:buClr>
                <a:schemeClr val="lt1"/>
              </a:buClr>
              <a:buSzPts val="2800"/>
              <a:buChar char="○"/>
            </a:pPr>
            <a:r>
              <a:rPr lang="ru">
                <a:solidFill>
                  <a:schemeClr val="lt1"/>
                </a:solidFill>
              </a:rPr>
              <a:t>Transition probabilities generate expected score</a:t>
            </a:r>
            <a:endParaRPr>
              <a:solidFill>
                <a:schemeClr val="lt1"/>
              </a:solidFill>
            </a:endParaRPr>
          </a:p>
          <a:p>
            <a:pPr indent="0" lvl="0" marL="0" rtl="0" algn="l">
              <a:spcBef>
                <a:spcPts val="2400"/>
              </a:spcBef>
              <a:spcAft>
                <a:spcPts val="0"/>
              </a:spcAft>
              <a:buNone/>
            </a:pPr>
            <a:r>
              <a:rPr b="1" lang="ru">
                <a:solidFill>
                  <a:schemeClr val="lt1"/>
                </a:solidFill>
              </a:rPr>
              <a:t>Model Usage:</a:t>
            </a:r>
            <a:endParaRPr b="1">
              <a:solidFill>
                <a:schemeClr val="lt1"/>
              </a:solidFill>
            </a:endParaRPr>
          </a:p>
          <a:p>
            <a:pPr indent="-457200" lvl="0" marL="457200" rtl="0" algn="l">
              <a:spcBef>
                <a:spcPts val="2400"/>
              </a:spcBef>
              <a:spcAft>
                <a:spcPts val="0"/>
              </a:spcAft>
              <a:buClr>
                <a:schemeClr val="lt1"/>
              </a:buClr>
              <a:buSzPts val="3600"/>
              <a:buChar char="●"/>
            </a:pPr>
            <a:r>
              <a:rPr lang="ru">
                <a:solidFill>
                  <a:schemeClr val="lt1"/>
                </a:solidFill>
              </a:rPr>
              <a:t>Predict how opposing teams match up</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In-game strategy decisions</a:t>
            </a:r>
            <a:endParaRPr>
              <a:solidFill>
                <a:schemeClr val="lt1"/>
              </a:solidFill>
            </a:endParaRPr>
          </a:p>
          <a:p>
            <a:pPr indent="-457200" lvl="0" marL="457200" rtl="0" algn="l">
              <a:spcBef>
                <a:spcPts val="0"/>
              </a:spcBef>
              <a:spcAft>
                <a:spcPts val="0"/>
              </a:spcAft>
              <a:buClr>
                <a:schemeClr val="lt1"/>
              </a:buClr>
              <a:buSzPts val="3600"/>
              <a:buChar char="●"/>
            </a:pPr>
            <a:r>
              <a:rPr lang="ru">
                <a:solidFill>
                  <a:schemeClr val="lt1"/>
                </a:solidFill>
              </a:rPr>
              <a:t>Calculate influence of certain plays</a:t>
            </a:r>
            <a:endParaRPr>
              <a:solidFill>
                <a:schemeClr val="lt1"/>
              </a:solidFill>
            </a:endParaRPr>
          </a:p>
          <a:p>
            <a:pPr indent="0" lvl="0" marL="0" rtl="0" algn="l">
              <a:spcBef>
                <a:spcPts val="2400"/>
              </a:spcBef>
              <a:spcAft>
                <a:spcPts val="2400"/>
              </a:spcAft>
              <a:buNone/>
            </a:pPr>
            <a:r>
              <a:t/>
            </a:r>
            <a:endParaRPr/>
          </a:p>
        </p:txBody>
      </p:sp>
      <p:pic>
        <p:nvPicPr>
          <p:cNvPr id="392" name="Google Shape;392;p44"/>
          <p:cNvPicPr preferRelativeResize="0"/>
          <p:nvPr/>
        </p:nvPicPr>
        <p:blipFill>
          <a:blip r:embed="rId3">
            <a:alphaModFix/>
          </a:blip>
          <a:stretch>
            <a:fillRect/>
          </a:stretch>
        </p:blipFill>
        <p:spPr>
          <a:xfrm>
            <a:off x="147513" y="8398875"/>
            <a:ext cx="1684977" cy="1684977"/>
          </a:xfrm>
          <a:prstGeom prst="rect">
            <a:avLst/>
          </a:prstGeom>
          <a:noFill/>
          <a:ln>
            <a:noFill/>
          </a:ln>
        </p:spPr>
      </p:pic>
      <p:pic>
        <p:nvPicPr>
          <p:cNvPr id="393" name="Google Shape;393;p44"/>
          <p:cNvPicPr preferRelativeResize="0"/>
          <p:nvPr/>
        </p:nvPicPr>
        <p:blipFill>
          <a:blip r:embed="rId4">
            <a:alphaModFix/>
          </a:blip>
          <a:stretch>
            <a:fillRect/>
          </a:stretch>
        </p:blipFill>
        <p:spPr>
          <a:xfrm>
            <a:off x="10534025" y="5519524"/>
            <a:ext cx="6763976" cy="422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5"/>
          <p:cNvPicPr preferRelativeResize="0"/>
          <p:nvPr/>
        </p:nvPicPr>
        <p:blipFill>
          <a:blip r:embed="rId3">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nvSpPr>
        <p:spPr>
          <a:xfrm>
            <a:off x="990000" y="518611"/>
            <a:ext cx="264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90" name="Google Shape;90;p16"/>
          <p:cNvSpPr txBox="1"/>
          <p:nvPr/>
        </p:nvSpPr>
        <p:spPr>
          <a:xfrm>
            <a:off x="14095675" y="518600"/>
            <a:ext cx="3202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91" name="Google Shape;91;p16"/>
          <p:cNvSpPr txBox="1"/>
          <p:nvPr/>
        </p:nvSpPr>
        <p:spPr>
          <a:xfrm>
            <a:off x="2761800" y="540000"/>
            <a:ext cx="12764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7200">
                <a:solidFill>
                  <a:srgbClr val="FFFFFF"/>
                </a:solidFill>
                <a:latin typeface="Alfa Slab One"/>
                <a:ea typeface="Alfa Slab One"/>
                <a:cs typeface="Alfa Slab One"/>
                <a:sym typeface="Alfa Slab One"/>
              </a:rPr>
              <a:t>Problem Statement</a:t>
            </a:r>
            <a:endParaRPr sz="7200">
              <a:solidFill>
                <a:srgbClr val="FFFFFF"/>
              </a:solidFill>
              <a:latin typeface="Alfa Slab One"/>
              <a:ea typeface="Alfa Slab One"/>
              <a:cs typeface="Alfa Slab One"/>
              <a:sym typeface="Alfa Slab One"/>
            </a:endParaRPr>
          </a:p>
        </p:txBody>
      </p:sp>
      <p:graphicFrame>
        <p:nvGraphicFramePr>
          <p:cNvPr id="92" name="Google Shape;92;p16"/>
          <p:cNvGraphicFramePr/>
          <p:nvPr/>
        </p:nvGraphicFramePr>
        <p:xfrm>
          <a:off x="3145400" y="4773075"/>
          <a:ext cx="3000000" cy="3000000"/>
        </p:xfrm>
        <a:graphic>
          <a:graphicData uri="http://schemas.openxmlformats.org/drawingml/2006/table">
            <a:tbl>
              <a:tblPr>
                <a:noFill/>
                <a:tableStyleId>{3DA56E4B-5FC1-4F97-9555-D2541C13B542}</a:tableStyleId>
              </a:tblPr>
              <a:tblGrid>
                <a:gridCol w="2533925"/>
                <a:gridCol w="4076975"/>
                <a:gridCol w="4076975"/>
                <a:gridCol w="4076975"/>
              </a:tblGrid>
              <a:tr h="5722500">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93" name="Google Shape;93;p16"/>
          <p:cNvPicPr preferRelativeResize="0"/>
          <p:nvPr/>
        </p:nvPicPr>
        <p:blipFill>
          <a:blip r:embed="rId3">
            <a:alphaModFix/>
          </a:blip>
          <a:stretch>
            <a:fillRect/>
          </a:stretch>
        </p:blipFill>
        <p:spPr>
          <a:xfrm>
            <a:off x="8322200" y="1993550"/>
            <a:ext cx="995601" cy="970549"/>
          </a:xfrm>
          <a:prstGeom prst="rect">
            <a:avLst/>
          </a:prstGeom>
          <a:noFill/>
          <a:ln>
            <a:noFill/>
          </a:ln>
        </p:spPr>
      </p:pic>
      <p:sp>
        <p:nvSpPr>
          <p:cNvPr id="94" name="Google Shape;94;p16"/>
          <p:cNvSpPr txBox="1"/>
          <p:nvPr/>
        </p:nvSpPr>
        <p:spPr>
          <a:xfrm>
            <a:off x="1592250" y="3124650"/>
            <a:ext cx="14107800" cy="48795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chemeClr val="lt1"/>
              </a:buClr>
              <a:buSzPts val="3000"/>
              <a:buChar char="●"/>
            </a:pPr>
            <a:r>
              <a:rPr lang="ru" sz="3000">
                <a:solidFill>
                  <a:schemeClr val="lt1"/>
                </a:solidFill>
              </a:rPr>
              <a:t>With pitch tracking data, we have the ability to identify whether every pitch should be a ball or strike</a:t>
            </a:r>
            <a:endParaRPr sz="3000">
              <a:solidFill>
                <a:schemeClr val="lt1"/>
              </a:solidFill>
            </a:endParaRPr>
          </a:p>
          <a:p>
            <a:pPr indent="0" lvl="0" marL="457200" rtl="0" algn="l">
              <a:lnSpc>
                <a:spcPct val="115000"/>
              </a:lnSpc>
              <a:spcBef>
                <a:spcPts val="0"/>
              </a:spcBef>
              <a:spcAft>
                <a:spcPts val="0"/>
              </a:spcAft>
              <a:buNone/>
            </a:pPr>
            <a:r>
              <a:t/>
            </a:r>
            <a:endParaRPr sz="3000">
              <a:solidFill>
                <a:schemeClr val="lt1"/>
              </a:solidFill>
            </a:endParaRPr>
          </a:p>
          <a:p>
            <a:pPr indent="-419100" lvl="0" marL="457200" rtl="0" algn="l">
              <a:lnSpc>
                <a:spcPct val="115000"/>
              </a:lnSpc>
              <a:spcBef>
                <a:spcPts val="0"/>
              </a:spcBef>
              <a:spcAft>
                <a:spcPts val="0"/>
              </a:spcAft>
              <a:buClr>
                <a:schemeClr val="lt1"/>
              </a:buClr>
              <a:buSzPts val="3000"/>
              <a:buChar char="●"/>
            </a:pPr>
            <a:r>
              <a:rPr lang="ru" sz="3000">
                <a:solidFill>
                  <a:schemeClr val="lt1"/>
                </a:solidFill>
              </a:rPr>
              <a:t>RESULT: home plate umpires can be exposed for incorrect calls using the ABS</a:t>
            </a:r>
            <a:endParaRPr sz="3000">
              <a:solidFill>
                <a:schemeClr val="lt1"/>
              </a:solidFill>
            </a:endParaRPr>
          </a:p>
          <a:p>
            <a:pPr indent="-419100" lvl="1" marL="914400" rtl="0" algn="l">
              <a:lnSpc>
                <a:spcPct val="115000"/>
              </a:lnSpc>
              <a:spcBef>
                <a:spcPts val="0"/>
              </a:spcBef>
              <a:spcAft>
                <a:spcPts val="0"/>
              </a:spcAft>
              <a:buClr>
                <a:schemeClr val="lt1"/>
              </a:buClr>
              <a:buSzPts val="3000"/>
              <a:buChar char="○"/>
            </a:pPr>
            <a:r>
              <a:rPr lang="ru" sz="3000">
                <a:solidFill>
                  <a:schemeClr val="lt1"/>
                </a:solidFill>
              </a:rPr>
              <a:t>Average of 9.3 incorrect ball-strike calls per game in 2022</a:t>
            </a:r>
            <a:endParaRPr sz="3000">
              <a:solidFill>
                <a:schemeClr val="lt1"/>
              </a:solidFill>
            </a:endParaRPr>
          </a:p>
          <a:p>
            <a:pPr indent="0" lvl="0" marL="914400" rtl="0" algn="l">
              <a:lnSpc>
                <a:spcPct val="115000"/>
              </a:lnSpc>
              <a:spcBef>
                <a:spcPts val="0"/>
              </a:spcBef>
              <a:spcAft>
                <a:spcPts val="0"/>
              </a:spcAft>
              <a:buNone/>
            </a:pPr>
            <a:r>
              <a:t/>
            </a:r>
            <a:endParaRPr sz="3000">
              <a:solidFill>
                <a:schemeClr val="lt1"/>
              </a:solidFill>
            </a:endParaRPr>
          </a:p>
          <a:p>
            <a:pPr indent="-419100" lvl="0" marL="457200" rtl="0" algn="l">
              <a:lnSpc>
                <a:spcPct val="115000"/>
              </a:lnSpc>
              <a:spcBef>
                <a:spcPts val="0"/>
              </a:spcBef>
              <a:spcAft>
                <a:spcPts val="0"/>
              </a:spcAft>
              <a:buClr>
                <a:schemeClr val="lt1"/>
              </a:buClr>
              <a:buSzPts val="3000"/>
              <a:buChar char="●"/>
            </a:pPr>
            <a:r>
              <a:rPr b="1" lang="ru" sz="3000">
                <a:solidFill>
                  <a:schemeClr val="lt1"/>
                </a:solidFill>
              </a:rPr>
              <a:t>Must determine how incorrect calls impacted the final score in select games</a:t>
            </a:r>
            <a:endParaRPr b="1" sz="3000">
              <a:solidFill>
                <a:schemeClr val="lt1"/>
              </a:solidFill>
            </a:endParaRPr>
          </a:p>
          <a:p>
            <a:pPr indent="0" lvl="0" marL="457200" rtl="0" algn="l">
              <a:spcBef>
                <a:spcPts val="0"/>
              </a:spcBef>
              <a:spcAft>
                <a:spcPts val="0"/>
              </a:spcAft>
              <a:buNone/>
            </a:pPr>
            <a:r>
              <a:t/>
            </a:r>
            <a:endParaRPr sz="2900">
              <a:solidFill>
                <a:schemeClr val="lt1"/>
              </a:solidFill>
            </a:endParaRPr>
          </a:p>
        </p:txBody>
      </p:sp>
      <p:pic>
        <p:nvPicPr>
          <p:cNvPr id="95" name="Google Shape;95;p16"/>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990000" y="518611"/>
            <a:ext cx="264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101" name="Google Shape;101;p17"/>
          <p:cNvSpPr txBox="1"/>
          <p:nvPr/>
        </p:nvSpPr>
        <p:spPr>
          <a:xfrm>
            <a:off x="14095675" y="518600"/>
            <a:ext cx="3202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3000">
              <a:solidFill>
                <a:srgbClr val="FFFFFF"/>
              </a:solidFill>
              <a:latin typeface="IBM Plex Serif"/>
              <a:ea typeface="IBM Plex Serif"/>
              <a:cs typeface="IBM Plex Serif"/>
              <a:sym typeface="IBM Plex Serif"/>
            </a:endParaRPr>
          </a:p>
        </p:txBody>
      </p:sp>
      <p:sp>
        <p:nvSpPr>
          <p:cNvPr id="102" name="Google Shape;102;p17"/>
          <p:cNvSpPr txBox="1"/>
          <p:nvPr/>
        </p:nvSpPr>
        <p:spPr>
          <a:xfrm>
            <a:off x="2437800" y="518600"/>
            <a:ext cx="12764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7200">
                <a:solidFill>
                  <a:srgbClr val="FFFFFF"/>
                </a:solidFill>
                <a:latin typeface="Alfa Slab One"/>
                <a:ea typeface="Alfa Slab One"/>
                <a:cs typeface="Alfa Slab One"/>
                <a:sym typeface="Alfa Slab One"/>
              </a:rPr>
              <a:t>Objectives</a:t>
            </a:r>
            <a:endParaRPr sz="7200">
              <a:solidFill>
                <a:srgbClr val="FFFFFF"/>
              </a:solidFill>
              <a:latin typeface="Alfa Slab One"/>
              <a:ea typeface="Alfa Slab One"/>
              <a:cs typeface="Alfa Slab One"/>
              <a:sym typeface="Alfa Slab One"/>
            </a:endParaRPr>
          </a:p>
        </p:txBody>
      </p:sp>
      <p:graphicFrame>
        <p:nvGraphicFramePr>
          <p:cNvPr id="103" name="Google Shape;103;p17"/>
          <p:cNvGraphicFramePr/>
          <p:nvPr/>
        </p:nvGraphicFramePr>
        <p:xfrm>
          <a:off x="3145400" y="4773075"/>
          <a:ext cx="3000000" cy="3000000"/>
        </p:xfrm>
        <a:graphic>
          <a:graphicData uri="http://schemas.openxmlformats.org/drawingml/2006/table">
            <a:tbl>
              <a:tblPr>
                <a:noFill/>
                <a:tableStyleId>{3DA56E4B-5FC1-4F97-9555-D2541C13B542}</a:tableStyleId>
              </a:tblPr>
              <a:tblGrid>
                <a:gridCol w="2533925"/>
                <a:gridCol w="4076975"/>
                <a:gridCol w="4076975"/>
                <a:gridCol w="4076975"/>
              </a:tblGrid>
              <a:tr h="5722500">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2400">
                        <a:solidFill>
                          <a:srgbClr val="FFFFFF"/>
                        </a:solidFill>
                        <a:latin typeface="IBM Plex Serif"/>
                        <a:ea typeface="IBM Plex Serif"/>
                        <a:cs typeface="IBM Plex Serif"/>
                        <a:sym typeface="IBM Plex Serif"/>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04" name="Google Shape;104;p17"/>
          <p:cNvPicPr preferRelativeResize="0"/>
          <p:nvPr/>
        </p:nvPicPr>
        <p:blipFill>
          <a:blip r:embed="rId3">
            <a:alphaModFix/>
          </a:blip>
          <a:stretch>
            <a:fillRect/>
          </a:stretch>
        </p:blipFill>
        <p:spPr>
          <a:xfrm>
            <a:off x="8322200" y="2026900"/>
            <a:ext cx="995601" cy="970549"/>
          </a:xfrm>
          <a:prstGeom prst="rect">
            <a:avLst/>
          </a:prstGeom>
          <a:noFill/>
          <a:ln>
            <a:noFill/>
          </a:ln>
        </p:spPr>
      </p:pic>
      <p:sp>
        <p:nvSpPr>
          <p:cNvPr id="105" name="Google Shape;105;p17"/>
          <p:cNvSpPr txBox="1"/>
          <p:nvPr/>
        </p:nvSpPr>
        <p:spPr>
          <a:xfrm>
            <a:off x="1418400" y="3733600"/>
            <a:ext cx="14107800" cy="27243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lt1"/>
              </a:buClr>
              <a:buSzPts val="3300"/>
              <a:buAutoNum type="arabicPeriod"/>
            </a:pPr>
            <a:r>
              <a:rPr lang="ru" sz="3300">
                <a:solidFill>
                  <a:schemeClr val="lt1"/>
                </a:solidFill>
              </a:rPr>
              <a:t>Understand the direct impact of changing the call of a given pitch on the final score of the game </a:t>
            </a:r>
            <a:endParaRPr sz="3300">
              <a:solidFill>
                <a:schemeClr val="lt1"/>
              </a:solidFill>
            </a:endParaRPr>
          </a:p>
          <a:p>
            <a:pPr indent="0" lvl="0" marL="457200" rtl="0" algn="l">
              <a:spcBef>
                <a:spcPts val="0"/>
              </a:spcBef>
              <a:spcAft>
                <a:spcPts val="0"/>
              </a:spcAft>
              <a:buNone/>
            </a:pPr>
            <a:r>
              <a:t/>
            </a:r>
            <a:endParaRPr sz="3300">
              <a:solidFill>
                <a:schemeClr val="lt1"/>
              </a:solidFill>
            </a:endParaRPr>
          </a:p>
          <a:p>
            <a:pPr indent="-438150" lvl="0" marL="457200" rtl="0" algn="l">
              <a:spcBef>
                <a:spcPts val="0"/>
              </a:spcBef>
              <a:spcAft>
                <a:spcPts val="0"/>
              </a:spcAft>
              <a:buClr>
                <a:schemeClr val="lt1"/>
              </a:buClr>
              <a:buSzPts val="3300"/>
              <a:buAutoNum type="arabicPeriod"/>
            </a:pPr>
            <a:r>
              <a:rPr lang="ru" sz="3300">
                <a:solidFill>
                  <a:schemeClr val="lt1"/>
                </a:solidFill>
              </a:rPr>
              <a:t>Develop a methodology to account for the different realities that are created after each incorrectly called pitch is reversed</a:t>
            </a:r>
            <a:endParaRPr sz="3300">
              <a:solidFill>
                <a:schemeClr val="lt1"/>
              </a:solidFill>
            </a:endParaRPr>
          </a:p>
        </p:txBody>
      </p:sp>
      <p:pic>
        <p:nvPicPr>
          <p:cNvPr id="106" name="Google Shape;106;p17"/>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56800" y="361325"/>
            <a:ext cx="17041200" cy="1145400"/>
          </a:xfrm>
          <a:prstGeom prst="rect">
            <a:avLst/>
          </a:prstGeom>
        </p:spPr>
        <p:txBody>
          <a:bodyPr anchorCtr="0" anchor="t" bIns="182850" lIns="182850" spcFirstLastPara="1" rIns="182850" wrap="square" tIns="182850">
            <a:normAutofit/>
          </a:bodyPr>
          <a:lstStyle/>
          <a:p>
            <a:pPr indent="0" lvl="0" marL="0" rtl="0" algn="l">
              <a:spcBef>
                <a:spcPts val="0"/>
              </a:spcBef>
              <a:spcAft>
                <a:spcPts val="0"/>
              </a:spcAft>
              <a:buNone/>
            </a:pPr>
            <a:r>
              <a:rPr lang="ru" sz="4800">
                <a:solidFill>
                  <a:schemeClr val="lt1"/>
                </a:solidFill>
                <a:latin typeface="Alfa Slab One"/>
                <a:ea typeface="Alfa Slab One"/>
                <a:cs typeface="Alfa Slab One"/>
                <a:sym typeface="Alfa Slab One"/>
              </a:rPr>
              <a:t>Identifying Incorrect Pitches</a:t>
            </a:r>
            <a:endParaRPr sz="4800">
              <a:solidFill>
                <a:schemeClr val="lt1"/>
              </a:solidFill>
              <a:latin typeface="Alfa Slab One"/>
              <a:ea typeface="Alfa Slab One"/>
              <a:cs typeface="Alfa Slab One"/>
              <a:sym typeface="Alfa Slab One"/>
            </a:endParaRPr>
          </a:p>
        </p:txBody>
      </p:sp>
      <p:pic>
        <p:nvPicPr>
          <p:cNvPr id="112" name="Google Shape;112;p18"/>
          <p:cNvPicPr preferRelativeResize="0"/>
          <p:nvPr/>
        </p:nvPicPr>
        <p:blipFill>
          <a:blip r:embed="rId3">
            <a:alphaModFix/>
          </a:blip>
          <a:stretch>
            <a:fillRect/>
          </a:stretch>
        </p:blipFill>
        <p:spPr>
          <a:xfrm>
            <a:off x="256800" y="2727775"/>
            <a:ext cx="7660350" cy="6981575"/>
          </a:xfrm>
          <a:prstGeom prst="rect">
            <a:avLst/>
          </a:prstGeom>
          <a:noFill/>
          <a:ln>
            <a:noFill/>
          </a:ln>
        </p:spPr>
      </p:pic>
      <p:pic>
        <p:nvPicPr>
          <p:cNvPr id="113" name="Google Shape;113;p18"/>
          <p:cNvPicPr preferRelativeResize="0"/>
          <p:nvPr/>
        </p:nvPicPr>
        <p:blipFill>
          <a:blip r:embed="rId4">
            <a:alphaModFix/>
          </a:blip>
          <a:stretch>
            <a:fillRect/>
          </a:stretch>
        </p:blipFill>
        <p:spPr>
          <a:xfrm>
            <a:off x="10327299" y="2846125"/>
            <a:ext cx="7337292" cy="6744875"/>
          </a:xfrm>
          <a:prstGeom prst="rect">
            <a:avLst/>
          </a:prstGeom>
          <a:noFill/>
          <a:ln>
            <a:noFill/>
          </a:ln>
        </p:spPr>
      </p:pic>
      <p:pic>
        <p:nvPicPr>
          <p:cNvPr id="114" name="Google Shape;114;p18"/>
          <p:cNvPicPr preferRelativeResize="0"/>
          <p:nvPr/>
        </p:nvPicPr>
        <p:blipFill>
          <a:blip r:embed="rId5">
            <a:alphaModFix/>
          </a:blip>
          <a:stretch>
            <a:fillRect/>
          </a:stretch>
        </p:blipFill>
        <p:spPr>
          <a:xfrm>
            <a:off x="14131700" y="173625"/>
            <a:ext cx="3994200" cy="3905825"/>
          </a:xfrm>
          <a:prstGeom prst="rect">
            <a:avLst/>
          </a:prstGeom>
          <a:noFill/>
          <a:ln>
            <a:noFill/>
          </a:ln>
        </p:spPr>
      </p:pic>
      <p:pic>
        <p:nvPicPr>
          <p:cNvPr id="115" name="Google Shape;115;p18"/>
          <p:cNvPicPr preferRelativeResize="0"/>
          <p:nvPr/>
        </p:nvPicPr>
        <p:blipFill rotWithShape="1">
          <a:blip r:embed="rId6">
            <a:alphaModFix/>
          </a:blip>
          <a:srcRect b="0" l="3614" r="0" t="0"/>
          <a:stretch/>
        </p:blipFill>
        <p:spPr>
          <a:xfrm>
            <a:off x="6428550" y="1645900"/>
            <a:ext cx="3758800" cy="383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fontScale="90000"/>
          </a:bodyPr>
          <a:lstStyle/>
          <a:p>
            <a:pPr indent="0" lvl="0" marL="0" rtl="0" algn="ctr">
              <a:spcBef>
                <a:spcPts val="0"/>
              </a:spcBef>
              <a:spcAft>
                <a:spcPts val="0"/>
              </a:spcAft>
              <a:buClr>
                <a:schemeClr val="dk1"/>
              </a:buClr>
              <a:buSzPts val="990"/>
              <a:buFont typeface="Arial"/>
              <a:buNone/>
            </a:pPr>
            <a:r>
              <a:rPr lang="ru" sz="8400">
                <a:solidFill>
                  <a:schemeClr val="lt1"/>
                </a:solidFill>
                <a:latin typeface="Alfa Slab One"/>
                <a:ea typeface="Alfa Slab One"/>
                <a:cs typeface="Alfa Slab One"/>
                <a:sym typeface="Alfa Slab One"/>
              </a:rPr>
              <a:t>Section 2: Methodology</a:t>
            </a:r>
            <a:endParaRPr sz="8400">
              <a:solidFill>
                <a:schemeClr val="lt1"/>
              </a:solidFill>
              <a:latin typeface="Alfa Slab One"/>
              <a:ea typeface="Alfa Slab One"/>
              <a:cs typeface="Alfa Slab One"/>
              <a:sym typeface="Alfa Slab One"/>
            </a:endParaRPr>
          </a:p>
          <a:p>
            <a:pPr indent="0" lvl="0" marL="0" rtl="0" algn="ctr">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8322200" y="5637325"/>
            <a:ext cx="995601" cy="970549"/>
          </a:xfrm>
          <a:prstGeom prst="rect">
            <a:avLst/>
          </a:prstGeom>
          <a:noFill/>
          <a:ln>
            <a:noFill/>
          </a:ln>
        </p:spPr>
      </p:pic>
      <p:pic>
        <p:nvPicPr>
          <p:cNvPr id="122" name="Google Shape;122;p19"/>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897775" y="686825"/>
            <a:ext cx="103446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Clr>
                <a:schemeClr val="dk1"/>
              </a:buClr>
              <a:buSzPts val="990"/>
              <a:buFont typeface="Arial"/>
              <a:buNone/>
            </a:pPr>
            <a:r>
              <a:rPr lang="ru" sz="5800">
                <a:solidFill>
                  <a:schemeClr val="lt1"/>
                </a:solidFill>
                <a:latin typeface="Alfa Slab One"/>
                <a:ea typeface="Alfa Slab One"/>
                <a:cs typeface="Alfa Slab One"/>
                <a:sym typeface="Alfa Slab One"/>
              </a:rPr>
              <a:t>Overall Thought Process</a:t>
            </a:r>
            <a:endParaRPr sz="5800"/>
          </a:p>
        </p:txBody>
      </p:sp>
      <p:sp>
        <p:nvSpPr>
          <p:cNvPr id="128" name="Google Shape;128;p20"/>
          <p:cNvSpPr txBox="1"/>
          <p:nvPr>
            <p:ph idx="1" type="body"/>
          </p:nvPr>
        </p:nvSpPr>
        <p:spPr>
          <a:xfrm>
            <a:off x="461675" y="2189688"/>
            <a:ext cx="14417100" cy="5726400"/>
          </a:xfrm>
          <a:prstGeom prst="rect">
            <a:avLst/>
          </a:prstGeom>
        </p:spPr>
        <p:txBody>
          <a:bodyPr anchorCtr="0" anchor="t" bIns="182850" lIns="182850" spcFirstLastPara="1" rIns="182850" wrap="square" tIns="182850">
            <a:normAutofit/>
          </a:bodyPr>
          <a:lstStyle/>
          <a:p>
            <a:pPr indent="-438150" lvl="0" marL="914400" rtl="0" algn="l">
              <a:lnSpc>
                <a:spcPct val="200000"/>
              </a:lnSpc>
              <a:spcBef>
                <a:spcPts val="0"/>
              </a:spcBef>
              <a:spcAft>
                <a:spcPts val="0"/>
              </a:spcAft>
              <a:buClr>
                <a:schemeClr val="lt1"/>
              </a:buClr>
              <a:buSzPts val="3300"/>
              <a:buChar char="●"/>
            </a:pPr>
            <a:r>
              <a:rPr lang="ru" sz="3300">
                <a:solidFill>
                  <a:schemeClr val="lt1"/>
                </a:solidFill>
              </a:rPr>
              <a:t>Different approach than Ump Score Cards’ Run Expectancy</a:t>
            </a:r>
            <a:endParaRPr sz="3300">
              <a:solidFill>
                <a:schemeClr val="lt1"/>
              </a:solidFill>
            </a:endParaRPr>
          </a:p>
          <a:p>
            <a:pPr indent="-438150" lvl="0" marL="914400" rtl="0" algn="l">
              <a:lnSpc>
                <a:spcPct val="200000"/>
              </a:lnSpc>
              <a:spcBef>
                <a:spcPts val="0"/>
              </a:spcBef>
              <a:spcAft>
                <a:spcPts val="0"/>
              </a:spcAft>
              <a:buClr>
                <a:schemeClr val="lt1"/>
              </a:buClr>
              <a:buSzPts val="3300"/>
              <a:buChar char="●"/>
            </a:pPr>
            <a:r>
              <a:rPr lang="ru" sz="3300">
                <a:solidFill>
                  <a:schemeClr val="lt1"/>
                </a:solidFill>
              </a:rPr>
              <a:t>Treat each incorrect call as an alternate reality</a:t>
            </a:r>
            <a:endParaRPr sz="3300">
              <a:solidFill>
                <a:schemeClr val="lt1"/>
              </a:solidFill>
            </a:endParaRPr>
          </a:p>
          <a:p>
            <a:pPr indent="-438150" lvl="0" marL="914400" rtl="0" algn="l">
              <a:lnSpc>
                <a:spcPct val="200000"/>
              </a:lnSpc>
              <a:spcBef>
                <a:spcPts val="0"/>
              </a:spcBef>
              <a:spcAft>
                <a:spcPts val="0"/>
              </a:spcAft>
              <a:buClr>
                <a:schemeClr val="lt1"/>
              </a:buClr>
              <a:buSzPts val="3300"/>
              <a:buChar char="●"/>
            </a:pPr>
            <a:r>
              <a:rPr lang="ru" sz="3300">
                <a:solidFill>
                  <a:schemeClr val="lt1"/>
                </a:solidFill>
              </a:rPr>
              <a:t>Simulate game from starting point of each corrected call</a:t>
            </a:r>
            <a:endParaRPr sz="3300">
              <a:solidFill>
                <a:schemeClr val="lt1"/>
              </a:solidFill>
            </a:endParaRPr>
          </a:p>
          <a:p>
            <a:pPr indent="-438150" lvl="0" marL="914400" rtl="0" algn="l">
              <a:lnSpc>
                <a:spcPct val="200000"/>
              </a:lnSpc>
              <a:spcBef>
                <a:spcPts val="0"/>
              </a:spcBef>
              <a:spcAft>
                <a:spcPts val="0"/>
              </a:spcAft>
              <a:buClr>
                <a:schemeClr val="lt1"/>
              </a:buClr>
              <a:buSzPts val="3300"/>
              <a:buChar char="●"/>
            </a:pPr>
            <a:r>
              <a:rPr lang="ru" sz="3300">
                <a:solidFill>
                  <a:schemeClr val="lt1"/>
                </a:solidFill>
              </a:rPr>
              <a:t>Weight each call by a measure of importance</a:t>
            </a:r>
            <a:endParaRPr sz="3300">
              <a:solidFill>
                <a:schemeClr val="lt1"/>
              </a:solidFill>
            </a:endParaRPr>
          </a:p>
          <a:p>
            <a:pPr indent="-438150" lvl="0" marL="914400" rtl="0" algn="l">
              <a:lnSpc>
                <a:spcPct val="200000"/>
              </a:lnSpc>
              <a:spcBef>
                <a:spcPts val="0"/>
              </a:spcBef>
              <a:spcAft>
                <a:spcPts val="0"/>
              </a:spcAft>
              <a:buClr>
                <a:schemeClr val="lt1"/>
              </a:buClr>
              <a:buSzPts val="3300"/>
              <a:buChar char="●"/>
            </a:pPr>
            <a:r>
              <a:rPr lang="ru" sz="3300">
                <a:solidFill>
                  <a:schemeClr val="lt1"/>
                </a:solidFill>
              </a:rPr>
              <a:t>Produce an alternate final score from weighted values</a:t>
            </a:r>
            <a:endParaRPr sz="3300">
              <a:solidFill>
                <a:schemeClr val="lt1"/>
              </a:solidFill>
            </a:endParaRPr>
          </a:p>
        </p:txBody>
      </p:sp>
      <p:cxnSp>
        <p:nvCxnSpPr>
          <p:cNvPr id="129" name="Google Shape;129;p20"/>
          <p:cNvCxnSpPr>
            <a:stCxn id="130" idx="6"/>
            <a:endCxn id="131" idx="2"/>
          </p:cNvCxnSpPr>
          <p:nvPr/>
        </p:nvCxnSpPr>
        <p:spPr>
          <a:xfrm>
            <a:off x="11364804" y="8606759"/>
            <a:ext cx="747600" cy="999000"/>
          </a:xfrm>
          <a:prstGeom prst="bentConnector3">
            <a:avLst>
              <a:gd fmla="val 50004" name="adj1"/>
            </a:avLst>
          </a:prstGeom>
          <a:noFill/>
          <a:ln cap="flat" cmpd="sng" w="19050">
            <a:solidFill>
              <a:srgbClr val="C2C2C2"/>
            </a:solidFill>
            <a:prstDash val="solid"/>
            <a:round/>
            <a:headEnd len="sm" w="sm" type="none"/>
            <a:tailEnd len="sm" w="sm" type="none"/>
          </a:ln>
        </p:spPr>
      </p:cxnSp>
      <p:cxnSp>
        <p:nvCxnSpPr>
          <p:cNvPr id="132" name="Google Shape;132;p20"/>
          <p:cNvCxnSpPr>
            <a:stCxn id="130" idx="6"/>
            <a:endCxn id="133" idx="2"/>
          </p:cNvCxnSpPr>
          <p:nvPr/>
        </p:nvCxnSpPr>
        <p:spPr>
          <a:xfrm flipH="1" rot="10800000">
            <a:off x="11364804" y="7607759"/>
            <a:ext cx="747600" cy="999000"/>
          </a:xfrm>
          <a:prstGeom prst="bentConnector3">
            <a:avLst>
              <a:gd fmla="val 50004" name="adj1"/>
            </a:avLst>
          </a:prstGeom>
          <a:noFill/>
          <a:ln cap="flat" cmpd="sng" w="19050">
            <a:solidFill>
              <a:srgbClr val="C2C2C2"/>
            </a:solidFill>
            <a:prstDash val="solid"/>
            <a:round/>
            <a:headEnd len="sm" w="sm" type="none"/>
            <a:tailEnd len="sm" w="sm" type="none"/>
          </a:ln>
        </p:spPr>
      </p:cxnSp>
      <p:cxnSp>
        <p:nvCxnSpPr>
          <p:cNvPr id="134" name="Google Shape;134;p20"/>
          <p:cNvCxnSpPr>
            <a:stCxn id="135" idx="3"/>
            <a:endCxn id="136" idx="2"/>
          </p:cNvCxnSpPr>
          <p:nvPr/>
        </p:nvCxnSpPr>
        <p:spPr>
          <a:xfrm flipH="1" rot="10800000">
            <a:off x="13556515" y="7119666"/>
            <a:ext cx="624000" cy="488100"/>
          </a:xfrm>
          <a:prstGeom prst="bentConnector3">
            <a:avLst>
              <a:gd fmla="val 50010" name="adj1"/>
            </a:avLst>
          </a:prstGeom>
          <a:noFill/>
          <a:ln cap="flat" cmpd="sng" w="19050">
            <a:solidFill>
              <a:srgbClr val="C2C2C2"/>
            </a:solidFill>
            <a:prstDash val="solid"/>
            <a:round/>
            <a:headEnd len="sm" w="sm" type="none"/>
            <a:tailEnd len="sm" w="sm" type="none"/>
          </a:ln>
        </p:spPr>
      </p:cxnSp>
      <p:cxnSp>
        <p:nvCxnSpPr>
          <p:cNvPr id="137" name="Google Shape;137;p20"/>
          <p:cNvCxnSpPr>
            <a:stCxn id="135" idx="3"/>
            <a:endCxn id="138" idx="2"/>
          </p:cNvCxnSpPr>
          <p:nvPr/>
        </p:nvCxnSpPr>
        <p:spPr>
          <a:xfrm>
            <a:off x="13556515" y="7607766"/>
            <a:ext cx="624000" cy="472200"/>
          </a:xfrm>
          <a:prstGeom prst="bentConnector3">
            <a:avLst>
              <a:gd fmla="val 50010" name="adj1"/>
            </a:avLst>
          </a:prstGeom>
          <a:noFill/>
          <a:ln cap="flat" cmpd="sng" w="19050">
            <a:solidFill>
              <a:srgbClr val="C2C2C2"/>
            </a:solidFill>
            <a:prstDash val="solid"/>
            <a:round/>
            <a:headEnd len="sm" w="sm" type="none"/>
            <a:tailEnd len="sm" w="sm" type="none"/>
          </a:ln>
        </p:spPr>
      </p:cxnSp>
      <p:grpSp>
        <p:nvGrpSpPr>
          <p:cNvPr id="139" name="Google Shape;139;p20"/>
          <p:cNvGrpSpPr/>
          <p:nvPr/>
        </p:nvGrpSpPr>
        <p:grpSpPr>
          <a:xfrm>
            <a:off x="14180642" y="6949455"/>
            <a:ext cx="1444053" cy="340682"/>
            <a:chOff x="4621325" y="1018950"/>
            <a:chExt cx="1356300" cy="319200"/>
          </a:xfrm>
        </p:grpSpPr>
        <p:sp>
          <p:nvSpPr>
            <p:cNvPr id="140" name="Google Shape;140;p20"/>
            <p:cNvSpPr/>
            <p:nvPr/>
          </p:nvSpPr>
          <p:spPr>
            <a:xfrm>
              <a:off x="4795325" y="1018950"/>
              <a:ext cx="1182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ru" sz="2200">
                  <a:solidFill>
                    <a:schemeClr val="lt1"/>
                  </a:solidFill>
                  <a:latin typeface="Roboto"/>
                  <a:ea typeface="Roboto"/>
                  <a:cs typeface="Roboto"/>
                  <a:sym typeface="Roboto"/>
                </a:rPr>
                <a:t>Wrong Call 3</a:t>
              </a:r>
              <a:endParaRPr sz="2200">
                <a:solidFill>
                  <a:srgbClr val="3D3D3D"/>
                </a:solidFill>
                <a:latin typeface="Roboto"/>
                <a:ea typeface="Roboto"/>
                <a:cs typeface="Roboto"/>
                <a:sym typeface="Roboto"/>
              </a:endParaRPr>
            </a:p>
            <a:p>
              <a:pPr indent="0" lvl="0" marL="0" rtl="0" algn="l">
                <a:spcBef>
                  <a:spcPts val="0"/>
                </a:spcBef>
                <a:spcAft>
                  <a:spcPts val="0"/>
                </a:spcAft>
                <a:buNone/>
              </a:pPr>
              <a:r>
                <a:t/>
              </a:r>
              <a:endParaRPr sz="2200">
                <a:solidFill>
                  <a:srgbClr val="3D3D3D"/>
                </a:solidFill>
                <a:latin typeface="Roboto"/>
                <a:ea typeface="Roboto"/>
                <a:cs typeface="Roboto"/>
                <a:sym typeface="Roboto"/>
              </a:endParaRPr>
            </a:p>
          </p:txBody>
        </p:sp>
        <p:sp>
          <p:nvSpPr>
            <p:cNvPr id="136" name="Google Shape;136;p20"/>
            <p:cNvSpPr/>
            <p:nvPr/>
          </p:nvSpPr>
          <p:spPr>
            <a:xfrm>
              <a:off x="4621325" y="1091550"/>
              <a:ext cx="174000" cy="1740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1" name="Google Shape;141;p20"/>
          <p:cNvGrpSpPr/>
          <p:nvPr/>
        </p:nvGrpSpPr>
        <p:grpSpPr>
          <a:xfrm>
            <a:off x="12112463" y="7437425"/>
            <a:ext cx="1444053" cy="340682"/>
            <a:chOff x="2678825" y="1476150"/>
            <a:chExt cx="1356300" cy="319200"/>
          </a:xfrm>
        </p:grpSpPr>
        <p:sp>
          <p:nvSpPr>
            <p:cNvPr id="135" name="Google Shape;135;p20"/>
            <p:cNvSpPr/>
            <p:nvPr/>
          </p:nvSpPr>
          <p:spPr>
            <a:xfrm>
              <a:off x="2852825" y="1476150"/>
              <a:ext cx="1182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ru" sz="2200">
                  <a:solidFill>
                    <a:schemeClr val="lt1"/>
                  </a:solidFill>
                  <a:latin typeface="Roboto"/>
                  <a:ea typeface="Roboto"/>
                  <a:cs typeface="Roboto"/>
                  <a:sym typeface="Roboto"/>
                </a:rPr>
                <a:t>Wrong Call 2</a:t>
              </a:r>
              <a:endParaRPr sz="2200">
                <a:solidFill>
                  <a:srgbClr val="3D3D3D"/>
                </a:solidFill>
                <a:latin typeface="Roboto"/>
                <a:ea typeface="Roboto"/>
                <a:cs typeface="Roboto"/>
                <a:sym typeface="Roboto"/>
              </a:endParaRPr>
            </a:p>
          </p:txBody>
        </p:sp>
        <p:sp>
          <p:nvSpPr>
            <p:cNvPr id="133" name="Google Shape;133;p20"/>
            <p:cNvSpPr/>
            <p:nvPr/>
          </p:nvSpPr>
          <p:spPr>
            <a:xfrm>
              <a:off x="2678825" y="1548750"/>
              <a:ext cx="174000" cy="1740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2" name="Google Shape;142;p20"/>
          <p:cNvGrpSpPr/>
          <p:nvPr/>
        </p:nvGrpSpPr>
        <p:grpSpPr>
          <a:xfrm>
            <a:off x="9881680" y="8513904"/>
            <a:ext cx="1483124" cy="568003"/>
            <a:chOff x="583603" y="2484750"/>
            <a:chExt cx="1392997" cy="532187"/>
          </a:xfrm>
        </p:grpSpPr>
        <p:sp>
          <p:nvSpPr>
            <p:cNvPr id="143" name="Google Shape;143;p20"/>
            <p:cNvSpPr/>
            <p:nvPr/>
          </p:nvSpPr>
          <p:spPr>
            <a:xfrm>
              <a:off x="583603" y="2697737"/>
              <a:ext cx="1356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ru" sz="2200">
                  <a:solidFill>
                    <a:schemeClr val="lt1"/>
                  </a:solidFill>
                  <a:latin typeface="Roboto"/>
                  <a:ea typeface="Roboto"/>
                  <a:cs typeface="Roboto"/>
                  <a:sym typeface="Roboto"/>
                </a:rPr>
                <a:t>Wrong Call 1</a:t>
              </a:r>
              <a:endParaRPr sz="2200">
                <a:solidFill>
                  <a:schemeClr val="lt1"/>
                </a:solidFill>
                <a:latin typeface="Roboto"/>
                <a:ea typeface="Roboto"/>
                <a:cs typeface="Roboto"/>
                <a:sym typeface="Roboto"/>
              </a:endParaRPr>
            </a:p>
            <a:p>
              <a:pPr indent="0" lvl="0" marL="0" rtl="0" algn="r">
                <a:spcBef>
                  <a:spcPts val="0"/>
                </a:spcBef>
                <a:spcAft>
                  <a:spcPts val="0"/>
                </a:spcAft>
                <a:buNone/>
              </a:pPr>
              <a:r>
                <a:t/>
              </a:r>
              <a:endParaRPr sz="2200">
                <a:solidFill>
                  <a:schemeClr val="lt1"/>
                </a:solidFill>
                <a:latin typeface="Roboto"/>
                <a:ea typeface="Roboto"/>
                <a:cs typeface="Roboto"/>
                <a:sym typeface="Roboto"/>
              </a:endParaRPr>
            </a:p>
            <a:p>
              <a:pPr indent="0" lvl="0" marL="0" rtl="0" algn="r">
                <a:spcBef>
                  <a:spcPts val="0"/>
                </a:spcBef>
                <a:spcAft>
                  <a:spcPts val="0"/>
                </a:spcAft>
                <a:buNone/>
              </a:pPr>
              <a:r>
                <a:t/>
              </a:r>
              <a:endParaRPr sz="2200">
                <a:solidFill>
                  <a:schemeClr val="lt1"/>
                </a:solidFill>
                <a:latin typeface="Roboto"/>
                <a:ea typeface="Roboto"/>
                <a:cs typeface="Roboto"/>
                <a:sym typeface="Roboto"/>
              </a:endParaRPr>
            </a:p>
          </p:txBody>
        </p:sp>
        <p:sp>
          <p:nvSpPr>
            <p:cNvPr id="130" name="Google Shape;130;p20"/>
            <p:cNvSpPr/>
            <p:nvPr/>
          </p:nvSpPr>
          <p:spPr>
            <a:xfrm>
              <a:off x="1802600" y="2484750"/>
              <a:ext cx="174000" cy="1740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solidFill>
                  <a:schemeClr val="lt1"/>
                </a:solidFill>
                <a:highlight>
                  <a:schemeClr val="lt1"/>
                </a:highlight>
              </a:endParaRPr>
            </a:p>
          </p:txBody>
        </p:sp>
      </p:grpSp>
      <p:grpSp>
        <p:nvGrpSpPr>
          <p:cNvPr id="144" name="Google Shape;144;p20"/>
          <p:cNvGrpSpPr/>
          <p:nvPr/>
        </p:nvGrpSpPr>
        <p:grpSpPr>
          <a:xfrm>
            <a:off x="12112463" y="9512897"/>
            <a:ext cx="1814573" cy="567986"/>
            <a:chOff x="2678825" y="3420750"/>
            <a:chExt cx="1704304" cy="532171"/>
          </a:xfrm>
        </p:grpSpPr>
        <p:sp>
          <p:nvSpPr>
            <p:cNvPr id="145" name="Google Shape;145;p20"/>
            <p:cNvSpPr/>
            <p:nvPr/>
          </p:nvSpPr>
          <p:spPr>
            <a:xfrm>
              <a:off x="2852829" y="3633721"/>
              <a:ext cx="1530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ru" sz="2200">
                  <a:solidFill>
                    <a:schemeClr val="lt1"/>
                  </a:solidFill>
                  <a:latin typeface="Roboto"/>
                  <a:ea typeface="Roboto"/>
                  <a:cs typeface="Roboto"/>
                  <a:sym typeface="Roboto"/>
                </a:rPr>
                <a:t>Alternate Reality 1</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rgbClr val="3D3D3D"/>
                </a:solidFill>
                <a:latin typeface="Roboto"/>
                <a:ea typeface="Roboto"/>
                <a:cs typeface="Roboto"/>
                <a:sym typeface="Roboto"/>
              </a:endParaRPr>
            </a:p>
          </p:txBody>
        </p:sp>
        <p:sp>
          <p:nvSpPr>
            <p:cNvPr id="131" name="Google Shape;131;p20"/>
            <p:cNvSpPr/>
            <p:nvPr/>
          </p:nvSpPr>
          <p:spPr>
            <a:xfrm>
              <a:off x="2678825" y="3420750"/>
              <a:ext cx="174000" cy="174000"/>
            </a:xfrm>
            <a:prstGeom prst="ellipse">
              <a:avLst/>
            </a:prstGeom>
            <a:solidFill>
              <a:srgbClr val="FF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46" name="Google Shape;146;p20"/>
          <p:cNvGrpSpPr/>
          <p:nvPr/>
        </p:nvGrpSpPr>
        <p:grpSpPr>
          <a:xfrm>
            <a:off x="14180642" y="7987191"/>
            <a:ext cx="1747811" cy="736091"/>
            <a:chOff x="4621325" y="1991250"/>
            <a:chExt cx="1641600" cy="689676"/>
          </a:xfrm>
        </p:grpSpPr>
        <p:sp>
          <p:nvSpPr>
            <p:cNvPr id="147" name="Google Shape;147;p20"/>
            <p:cNvSpPr/>
            <p:nvPr/>
          </p:nvSpPr>
          <p:spPr>
            <a:xfrm>
              <a:off x="4795325" y="2361726"/>
              <a:ext cx="14676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ru" sz="2200">
                  <a:solidFill>
                    <a:schemeClr val="lt1"/>
                  </a:solidFill>
                  <a:latin typeface="Roboto"/>
                  <a:ea typeface="Roboto"/>
                  <a:cs typeface="Roboto"/>
                  <a:sym typeface="Roboto"/>
                </a:rPr>
                <a:t>Alternate Reality 2</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rgbClr val="3D3D3D"/>
                </a:solidFill>
                <a:latin typeface="Roboto"/>
                <a:ea typeface="Roboto"/>
                <a:cs typeface="Roboto"/>
                <a:sym typeface="Roboto"/>
              </a:endParaRPr>
            </a:p>
            <a:p>
              <a:pPr indent="0" lvl="0" marL="0" rtl="0" algn="l">
                <a:spcBef>
                  <a:spcPts val="0"/>
                </a:spcBef>
                <a:spcAft>
                  <a:spcPts val="0"/>
                </a:spcAft>
                <a:buNone/>
              </a:pPr>
              <a:r>
                <a:t/>
              </a:r>
              <a:endParaRPr sz="2200">
                <a:solidFill>
                  <a:srgbClr val="3D3D3D"/>
                </a:solidFill>
                <a:latin typeface="Roboto"/>
                <a:ea typeface="Roboto"/>
                <a:cs typeface="Roboto"/>
                <a:sym typeface="Roboto"/>
              </a:endParaRPr>
            </a:p>
          </p:txBody>
        </p:sp>
        <p:sp>
          <p:nvSpPr>
            <p:cNvPr id="138" name="Google Shape;138;p20"/>
            <p:cNvSpPr/>
            <p:nvPr/>
          </p:nvSpPr>
          <p:spPr>
            <a:xfrm>
              <a:off x="4621325" y="1991250"/>
              <a:ext cx="174000" cy="174000"/>
            </a:xfrm>
            <a:prstGeom prst="ellipse">
              <a:avLst/>
            </a:prstGeom>
            <a:solidFill>
              <a:srgbClr val="FF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48" name="Google Shape;148;p20"/>
          <p:cNvCxnSpPr>
            <a:stCxn id="140" idx="3"/>
            <a:endCxn id="149" idx="2"/>
          </p:cNvCxnSpPr>
          <p:nvPr/>
        </p:nvCxnSpPr>
        <p:spPr>
          <a:xfrm flipH="1" rot="10800000">
            <a:off x="15624695" y="6631696"/>
            <a:ext cx="624000" cy="488100"/>
          </a:xfrm>
          <a:prstGeom prst="bentConnector3">
            <a:avLst>
              <a:gd fmla="val 50004" name="adj1"/>
            </a:avLst>
          </a:prstGeom>
          <a:noFill/>
          <a:ln cap="flat" cmpd="sng" w="19050">
            <a:solidFill>
              <a:srgbClr val="C2C2C2"/>
            </a:solidFill>
            <a:prstDash val="solid"/>
            <a:round/>
            <a:headEnd len="sm" w="sm" type="none"/>
            <a:tailEnd len="sm" w="sm" type="none"/>
          </a:ln>
        </p:spPr>
      </p:cxnSp>
      <p:grpSp>
        <p:nvGrpSpPr>
          <p:cNvPr id="150" name="Google Shape;150;p20"/>
          <p:cNvGrpSpPr/>
          <p:nvPr/>
        </p:nvGrpSpPr>
        <p:grpSpPr>
          <a:xfrm>
            <a:off x="16248742" y="6538972"/>
            <a:ext cx="1291653" cy="567996"/>
            <a:chOff x="6563750" y="634350"/>
            <a:chExt cx="1213161" cy="532180"/>
          </a:xfrm>
        </p:grpSpPr>
        <p:sp>
          <p:nvSpPr>
            <p:cNvPr id="151" name="Google Shape;151;p20"/>
            <p:cNvSpPr/>
            <p:nvPr/>
          </p:nvSpPr>
          <p:spPr>
            <a:xfrm>
              <a:off x="6594611" y="847330"/>
              <a:ext cx="1182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r">
                <a:spcBef>
                  <a:spcPts val="0"/>
                </a:spcBef>
                <a:spcAft>
                  <a:spcPts val="0"/>
                </a:spcAft>
                <a:buNone/>
              </a:pPr>
              <a:r>
                <a:rPr lang="ru" sz="2200">
                  <a:solidFill>
                    <a:schemeClr val="lt1"/>
                  </a:solidFill>
                  <a:latin typeface="Roboto"/>
                  <a:ea typeface="Roboto"/>
                  <a:cs typeface="Roboto"/>
                  <a:sym typeface="Roboto"/>
                </a:rPr>
                <a:t>Wrong Call 4</a:t>
              </a:r>
              <a:endParaRPr sz="2200">
                <a:solidFill>
                  <a:schemeClr val="lt1"/>
                </a:solidFill>
                <a:latin typeface="Roboto"/>
                <a:ea typeface="Roboto"/>
                <a:cs typeface="Roboto"/>
                <a:sym typeface="Roboto"/>
              </a:endParaRPr>
            </a:p>
            <a:p>
              <a:pPr indent="0" lvl="0" marL="0" rtl="0" algn="r">
                <a:spcBef>
                  <a:spcPts val="0"/>
                </a:spcBef>
                <a:spcAft>
                  <a:spcPts val="0"/>
                </a:spcAft>
                <a:buNone/>
              </a:pPr>
              <a:r>
                <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rgbClr val="3D3D3D"/>
                </a:solidFill>
                <a:latin typeface="Roboto"/>
                <a:ea typeface="Roboto"/>
                <a:cs typeface="Roboto"/>
                <a:sym typeface="Roboto"/>
              </a:endParaRPr>
            </a:p>
          </p:txBody>
        </p:sp>
        <p:sp>
          <p:nvSpPr>
            <p:cNvPr id="149" name="Google Shape;149;p20"/>
            <p:cNvSpPr/>
            <p:nvPr/>
          </p:nvSpPr>
          <p:spPr>
            <a:xfrm>
              <a:off x="6563750" y="634350"/>
              <a:ext cx="174000" cy="174000"/>
            </a:xfrm>
            <a:prstGeom prst="ellipse">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2" name="Google Shape;152;p20"/>
          <p:cNvGrpSpPr/>
          <p:nvPr/>
        </p:nvGrpSpPr>
        <p:grpSpPr>
          <a:xfrm>
            <a:off x="16170930" y="7499217"/>
            <a:ext cx="1695403" cy="340686"/>
            <a:chOff x="6563750" y="1534050"/>
            <a:chExt cx="1378040" cy="319203"/>
          </a:xfrm>
        </p:grpSpPr>
        <p:sp>
          <p:nvSpPr>
            <p:cNvPr id="153" name="Google Shape;153;p20"/>
            <p:cNvSpPr/>
            <p:nvPr/>
          </p:nvSpPr>
          <p:spPr>
            <a:xfrm>
              <a:off x="6585490" y="1534053"/>
              <a:ext cx="1356300" cy="319200"/>
            </a:xfrm>
            <a:prstGeom prst="roundRect">
              <a:avLst>
                <a:gd fmla="val 16667" name="adj"/>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rPr lang="ru" sz="2200">
                  <a:solidFill>
                    <a:schemeClr val="lt1"/>
                  </a:solidFill>
                  <a:latin typeface="Roboto"/>
                  <a:ea typeface="Roboto"/>
                  <a:cs typeface="Roboto"/>
                  <a:sym typeface="Roboto"/>
                </a:rPr>
                <a:t>Alternate Reality 3</a:t>
              </a:r>
              <a:endParaRPr sz="2200">
                <a:solidFill>
                  <a:schemeClr val="lt1"/>
                </a:solidFill>
                <a:latin typeface="Roboto"/>
                <a:ea typeface="Roboto"/>
                <a:cs typeface="Roboto"/>
                <a:sym typeface="Roboto"/>
              </a:endParaRPr>
            </a:p>
            <a:p>
              <a:pPr indent="0" lvl="0" marL="0" rtl="0" algn="l">
                <a:spcBef>
                  <a:spcPts val="0"/>
                </a:spcBef>
                <a:spcAft>
                  <a:spcPts val="0"/>
                </a:spcAft>
                <a:buNone/>
              </a:pPr>
              <a:r>
                <a:t/>
              </a:r>
              <a:endParaRPr sz="2200">
                <a:solidFill>
                  <a:schemeClr val="lt1"/>
                </a:solidFill>
                <a:latin typeface="Roboto"/>
                <a:ea typeface="Roboto"/>
                <a:cs typeface="Roboto"/>
                <a:sym typeface="Roboto"/>
              </a:endParaRPr>
            </a:p>
          </p:txBody>
        </p:sp>
        <p:sp>
          <p:nvSpPr>
            <p:cNvPr id="154" name="Google Shape;154;p20"/>
            <p:cNvSpPr/>
            <p:nvPr/>
          </p:nvSpPr>
          <p:spPr>
            <a:xfrm>
              <a:off x="6563750" y="1534050"/>
              <a:ext cx="174000" cy="174000"/>
            </a:xfrm>
            <a:prstGeom prst="ellipse">
              <a:avLst/>
            </a:prstGeom>
            <a:solidFill>
              <a:srgbClr val="FF000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cxnSp>
        <p:nvCxnSpPr>
          <p:cNvPr id="155" name="Google Shape;155;p20"/>
          <p:cNvCxnSpPr/>
          <p:nvPr/>
        </p:nvCxnSpPr>
        <p:spPr>
          <a:xfrm>
            <a:off x="15624815" y="7127616"/>
            <a:ext cx="624000" cy="472200"/>
          </a:xfrm>
          <a:prstGeom prst="bentConnector3">
            <a:avLst>
              <a:gd fmla="val 50000" name="adj1"/>
            </a:avLst>
          </a:prstGeom>
          <a:noFill/>
          <a:ln cap="flat" cmpd="sng" w="19050">
            <a:solidFill>
              <a:srgbClr val="C2C2C2"/>
            </a:solidFill>
            <a:prstDash val="solid"/>
            <a:round/>
            <a:headEnd len="sm" w="sm" type="none"/>
            <a:tailEnd len="sm" w="sm" type="none"/>
          </a:ln>
        </p:spPr>
      </p:cxnSp>
      <p:sp>
        <p:nvSpPr>
          <p:cNvPr id="156" name="Google Shape;156;p20"/>
          <p:cNvSpPr/>
          <p:nvPr/>
        </p:nvSpPr>
        <p:spPr>
          <a:xfrm>
            <a:off x="12278150" y="9081900"/>
            <a:ext cx="1483200" cy="12051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14312950" y="7504700"/>
            <a:ext cx="1483200" cy="12051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16248950" y="7005200"/>
            <a:ext cx="1483200" cy="12051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0"/>
          <p:cNvCxnSpPr/>
          <p:nvPr/>
        </p:nvCxnSpPr>
        <p:spPr>
          <a:xfrm rot="-5400000">
            <a:off x="17414754" y="5758409"/>
            <a:ext cx="999000" cy="747600"/>
          </a:xfrm>
          <a:prstGeom prst="bentConnector3">
            <a:avLst>
              <a:gd fmla="val 49995" name="adj1"/>
            </a:avLst>
          </a:prstGeom>
          <a:noFill/>
          <a:ln cap="flat" cmpd="sng" w="19050">
            <a:solidFill>
              <a:srgbClr val="C2C2C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623400" y="890050"/>
            <a:ext cx="17041200" cy="1145400"/>
          </a:xfrm>
          <a:prstGeom prst="rect">
            <a:avLst/>
          </a:prstGeom>
        </p:spPr>
        <p:txBody>
          <a:bodyPr anchorCtr="0" anchor="t" bIns="182850" lIns="182850" spcFirstLastPara="1" rIns="182850" wrap="square" tIns="182850">
            <a:noAutofit/>
          </a:bodyPr>
          <a:lstStyle/>
          <a:p>
            <a:pPr indent="0" lvl="0" marL="0" rtl="0" algn="l">
              <a:spcBef>
                <a:spcPts val="0"/>
              </a:spcBef>
              <a:spcAft>
                <a:spcPts val="0"/>
              </a:spcAft>
              <a:buSzPts val="990"/>
              <a:buNone/>
            </a:pPr>
            <a:r>
              <a:rPr lang="ru" sz="4800">
                <a:solidFill>
                  <a:schemeClr val="lt1"/>
                </a:solidFill>
                <a:latin typeface="Alfa Slab One"/>
                <a:ea typeface="Alfa Slab One"/>
                <a:cs typeface="Alfa Slab One"/>
                <a:sym typeface="Alfa Slab One"/>
              </a:rPr>
              <a:t>Step 1: Gather STATE and NEW STATE Values</a:t>
            </a:r>
            <a:endParaRPr sz="4800"/>
          </a:p>
        </p:txBody>
      </p:sp>
      <p:sp>
        <p:nvSpPr>
          <p:cNvPr id="165" name="Google Shape;165;p21"/>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p>
            <a:pPr indent="-444500" lvl="0" marL="457200" rtl="0" algn="l">
              <a:lnSpc>
                <a:spcPct val="200000"/>
              </a:lnSpc>
              <a:spcBef>
                <a:spcPts val="0"/>
              </a:spcBef>
              <a:spcAft>
                <a:spcPts val="0"/>
              </a:spcAft>
              <a:buClr>
                <a:schemeClr val="lt1"/>
              </a:buClr>
              <a:buSzPts val="3400"/>
              <a:buChar char="●"/>
            </a:pPr>
            <a:r>
              <a:rPr lang="ru" sz="3400">
                <a:solidFill>
                  <a:schemeClr val="lt1"/>
                </a:solidFill>
              </a:rPr>
              <a:t>Data: 708,539 Statcast Pitches from 2022</a:t>
            </a:r>
            <a:endParaRPr sz="3400">
              <a:solidFill>
                <a:schemeClr val="lt1"/>
              </a:solidFill>
            </a:endParaRPr>
          </a:p>
          <a:p>
            <a:pPr indent="-444500" lvl="0" marL="457200" rtl="0" algn="l">
              <a:lnSpc>
                <a:spcPct val="200000"/>
              </a:lnSpc>
              <a:spcBef>
                <a:spcPts val="0"/>
              </a:spcBef>
              <a:spcAft>
                <a:spcPts val="0"/>
              </a:spcAft>
              <a:buClr>
                <a:schemeClr val="lt1"/>
              </a:buClr>
              <a:buSzPts val="3400"/>
              <a:buChar char="●"/>
            </a:pPr>
            <a:r>
              <a:rPr lang="ru" sz="3400">
                <a:solidFill>
                  <a:schemeClr val="lt1"/>
                </a:solidFill>
              </a:rPr>
              <a:t>Create state based on runners, count, and outs</a:t>
            </a:r>
            <a:endParaRPr sz="3400">
              <a:solidFill>
                <a:schemeClr val="lt1"/>
              </a:solidFill>
            </a:endParaRPr>
          </a:p>
          <a:p>
            <a:pPr indent="-444500" lvl="0" marL="457200" rtl="0" algn="l">
              <a:lnSpc>
                <a:spcPct val="200000"/>
              </a:lnSpc>
              <a:spcBef>
                <a:spcPts val="0"/>
              </a:spcBef>
              <a:spcAft>
                <a:spcPts val="0"/>
              </a:spcAft>
              <a:buClr>
                <a:schemeClr val="lt1"/>
              </a:buClr>
              <a:buSzPts val="3400"/>
              <a:buChar char="●"/>
            </a:pPr>
            <a:r>
              <a:rPr lang="ru" sz="3400">
                <a:solidFill>
                  <a:schemeClr val="lt1"/>
                </a:solidFill>
              </a:rPr>
              <a:t>Utilize for pre-pitch and post-pitch values</a:t>
            </a:r>
            <a:endParaRPr sz="3400">
              <a:solidFill>
                <a:schemeClr val="lt1"/>
              </a:solidFill>
            </a:endParaRPr>
          </a:p>
          <a:p>
            <a:pPr indent="-444500" lvl="0" marL="457200" rtl="0" algn="l">
              <a:lnSpc>
                <a:spcPct val="200000"/>
              </a:lnSpc>
              <a:spcBef>
                <a:spcPts val="0"/>
              </a:spcBef>
              <a:spcAft>
                <a:spcPts val="0"/>
              </a:spcAft>
              <a:buClr>
                <a:schemeClr val="lt1"/>
              </a:buClr>
              <a:buSzPts val="3400"/>
              <a:buChar char="●"/>
            </a:pPr>
            <a:r>
              <a:rPr lang="ru" sz="3400">
                <a:solidFill>
                  <a:schemeClr val="lt1"/>
                </a:solidFill>
              </a:rPr>
              <a:t>Ex: 101222 → 000002 = 3 Run Home Run</a:t>
            </a:r>
            <a:endParaRPr sz="3400">
              <a:solidFill>
                <a:schemeClr val="lt1"/>
              </a:solidFill>
            </a:endParaRPr>
          </a:p>
          <a:p>
            <a:pPr indent="0" lvl="0" marL="0" rtl="0" algn="l">
              <a:lnSpc>
                <a:spcPct val="200000"/>
              </a:lnSpc>
              <a:spcBef>
                <a:spcPts val="2400"/>
              </a:spcBef>
              <a:spcAft>
                <a:spcPts val="1200"/>
              </a:spcAft>
              <a:buNone/>
            </a:pPr>
            <a:r>
              <a:t/>
            </a:r>
            <a:endParaRPr/>
          </a:p>
        </p:txBody>
      </p:sp>
      <p:pic>
        <p:nvPicPr>
          <p:cNvPr id="166" name="Google Shape;166;p21"/>
          <p:cNvPicPr preferRelativeResize="0"/>
          <p:nvPr/>
        </p:nvPicPr>
        <p:blipFill>
          <a:blip r:embed="rId3">
            <a:alphaModFix/>
          </a:blip>
          <a:stretch>
            <a:fillRect/>
          </a:stretch>
        </p:blipFill>
        <p:spPr>
          <a:xfrm>
            <a:off x="12369075" y="2222312"/>
            <a:ext cx="3973725" cy="3973725"/>
          </a:xfrm>
          <a:prstGeom prst="rect">
            <a:avLst/>
          </a:prstGeom>
          <a:noFill/>
          <a:ln>
            <a:noFill/>
          </a:ln>
        </p:spPr>
      </p:pic>
      <p:graphicFrame>
        <p:nvGraphicFramePr>
          <p:cNvPr id="167" name="Google Shape;167;p21"/>
          <p:cNvGraphicFramePr/>
          <p:nvPr/>
        </p:nvGraphicFramePr>
        <p:xfrm>
          <a:off x="2427150" y="6382898"/>
          <a:ext cx="3000000" cy="3000000"/>
        </p:xfrm>
        <a:graphic>
          <a:graphicData uri="http://schemas.openxmlformats.org/drawingml/2006/table">
            <a:tbl>
              <a:tblPr>
                <a:noFill/>
                <a:tableStyleId>{3DA56E4B-5FC1-4F97-9555-D2541C13B542}</a:tableStyleId>
              </a:tblPr>
              <a:tblGrid>
                <a:gridCol w="2238950"/>
                <a:gridCol w="2238950"/>
                <a:gridCol w="2238950"/>
                <a:gridCol w="2238950"/>
                <a:gridCol w="2238950"/>
                <a:gridCol w="2238950"/>
              </a:tblGrid>
              <a:tr h="1224725">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0,1,2,3}</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0,1,2}</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a:t>
                      </a:r>
                      <a:r>
                        <a:rPr lang="ru" sz="3400">
                          <a:solidFill>
                            <a:schemeClr val="lt1"/>
                          </a:solidFill>
                          <a:latin typeface="Palanquin Dark"/>
                          <a:ea typeface="Palanquin Dark"/>
                          <a:cs typeface="Palanquin Dark"/>
                          <a:sym typeface="Palanquin Dark"/>
                        </a:rPr>
                        <a:t>0,1,2}</a:t>
                      </a:r>
                      <a:endParaRPr sz="3400">
                        <a:solidFill>
                          <a:schemeClr val="lt1"/>
                        </a:solidFill>
                        <a:latin typeface="Palanquin Dark"/>
                        <a:ea typeface="Palanquin Dark"/>
                        <a:cs typeface="Palanquin Dark"/>
                        <a:sym typeface="Palanquin Dark"/>
                      </a:endParaRPr>
                    </a:p>
                  </a:txBody>
                  <a:tcPr marT="91425" marB="91425" marR="91425" marL="91425"/>
                </a:tc>
              </a:tr>
              <a:tr h="1729350">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Runner on 1st</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Runner on 2nd</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Runner on 3rd</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Balls</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Strikes</a:t>
                      </a:r>
                      <a:endParaRPr sz="3400">
                        <a:solidFill>
                          <a:schemeClr val="lt1"/>
                        </a:solidFill>
                        <a:latin typeface="Palanquin Dark"/>
                        <a:ea typeface="Palanquin Dark"/>
                        <a:cs typeface="Palanquin Dark"/>
                        <a:sym typeface="Palanquin Dark"/>
                      </a:endParaRPr>
                    </a:p>
                  </a:txBody>
                  <a:tcPr marT="91425" marB="91425" marR="91425" marL="91425"/>
                </a:tc>
                <a:tc>
                  <a:txBody>
                    <a:bodyPr/>
                    <a:lstStyle/>
                    <a:p>
                      <a:pPr indent="0" lvl="0" marL="0" rtl="0" algn="l">
                        <a:spcBef>
                          <a:spcPts val="0"/>
                        </a:spcBef>
                        <a:spcAft>
                          <a:spcPts val="0"/>
                        </a:spcAft>
                        <a:buNone/>
                      </a:pPr>
                      <a:r>
                        <a:rPr lang="ru" sz="3400">
                          <a:solidFill>
                            <a:schemeClr val="lt1"/>
                          </a:solidFill>
                          <a:latin typeface="Palanquin Dark"/>
                          <a:ea typeface="Palanquin Dark"/>
                          <a:cs typeface="Palanquin Dark"/>
                          <a:sym typeface="Palanquin Dark"/>
                        </a:rPr>
                        <a:t>Outs</a:t>
                      </a:r>
                      <a:endParaRPr sz="3400">
                        <a:solidFill>
                          <a:schemeClr val="lt1"/>
                        </a:solidFill>
                        <a:latin typeface="Palanquin Dark"/>
                        <a:ea typeface="Palanquin Dark"/>
                        <a:cs typeface="Palanquin Dark"/>
                        <a:sym typeface="Palanquin Dark"/>
                      </a:endParaRPr>
                    </a:p>
                  </a:txBody>
                  <a:tcPr marT="91425" marB="91425" marR="91425" marL="91425"/>
                </a:tc>
              </a:tr>
            </a:tbl>
          </a:graphicData>
        </a:graphic>
      </p:graphicFrame>
      <p:pic>
        <p:nvPicPr>
          <p:cNvPr id="168" name="Google Shape;168;p21"/>
          <p:cNvPicPr preferRelativeResize="0"/>
          <p:nvPr/>
        </p:nvPicPr>
        <p:blipFill>
          <a:blip r:embed="rId4">
            <a:alphaModFix/>
          </a:blip>
          <a:stretch>
            <a:fillRect/>
          </a:stretch>
        </p:blipFill>
        <p:spPr>
          <a:xfrm>
            <a:off x="147513" y="8398875"/>
            <a:ext cx="1684977" cy="16849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